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df" ContentType="application/pd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  <p:sldMasterId id="2147483663" r:id="rId2"/>
    <p:sldMasterId id="2147483676" r:id="rId3"/>
    <p:sldMasterId id="2147483693" r:id="rId4"/>
  </p:sldMasterIdLst>
  <p:notesMasterIdLst>
    <p:notesMasterId r:id="rId36"/>
  </p:notesMasterIdLst>
  <p:sldIdLst>
    <p:sldId id="257" r:id="rId5"/>
    <p:sldId id="343" r:id="rId6"/>
    <p:sldId id="352" r:id="rId7"/>
    <p:sldId id="267" r:id="rId8"/>
    <p:sldId id="266" r:id="rId9"/>
    <p:sldId id="268" r:id="rId10"/>
    <p:sldId id="269" r:id="rId11"/>
    <p:sldId id="272" r:id="rId12"/>
    <p:sldId id="270" r:id="rId13"/>
    <p:sldId id="271" r:id="rId14"/>
    <p:sldId id="273" r:id="rId15"/>
    <p:sldId id="260" r:id="rId16"/>
    <p:sldId id="261" r:id="rId17"/>
    <p:sldId id="262" r:id="rId18"/>
    <p:sldId id="263" r:id="rId19"/>
    <p:sldId id="264" r:id="rId20"/>
    <p:sldId id="265" r:id="rId21"/>
    <p:sldId id="340" r:id="rId22"/>
    <p:sldId id="341" r:id="rId23"/>
    <p:sldId id="342" r:id="rId24"/>
    <p:sldId id="274" r:id="rId25"/>
    <p:sldId id="344" r:id="rId26"/>
    <p:sldId id="345" r:id="rId27"/>
    <p:sldId id="346" r:id="rId28"/>
    <p:sldId id="350" r:id="rId29"/>
    <p:sldId id="347" r:id="rId30"/>
    <p:sldId id="349" r:id="rId31"/>
    <p:sldId id="348" r:id="rId32"/>
    <p:sldId id="353" r:id="rId33"/>
    <p:sldId id="351" r:id="rId34"/>
    <p:sldId id="354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3864">
          <p15:clr>
            <a:srgbClr val="A4A3A4"/>
          </p15:clr>
        </p15:guide>
        <p15:guide id="4" pos="22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980"/>
    <a:srgbClr val="FF4E27"/>
    <a:srgbClr val="FF492E"/>
    <a:srgbClr val="FF4B2E"/>
    <a:srgbClr val="EDEFF1"/>
    <a:srgbClr val="000000"/>
    <a:srgbClr val="870486"/>
    <a:srgbClr val="000050"/>
    <a:srgbClr val="00003B"/>
    <a:srgbClr val="000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5"/>
    <p:restoredTop sz="93878"/>
  </p:normalViewPr>
  <p:slideViewPr>
    <p:cSldViewPr snapToGrid="0" snapToObjects="1">
      <p:cViewPr varScale="1">
        <p:scale>
          <a:sx n="120" d="100"/>
          <a:sy n="120" d="100"/>
        </p:scale>
        <p:origin x="680" y="168"/>
      </p:cViewPr>
      <p:guideLst>
        <p:guide orient="horz" pos="1620"/>
        <p:guide pos="2880"/>
        <p:guide orient="horz" pos="3864"/>
        <p:guide pos="22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\orozco6\Box%20Sync\Admissions\Application%20Reports\Fall%202021\Enrollment%20Projections\10th%20Day%20Fall%202021%20Enrollment%20Numbers%20090120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Fall 2021 vs. Fall 2020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'Enrollment Growth Summary'!$D$2</c:f>
              <c:strCache>
                <c:ptCount val="1"/>
                <c:pt idx="0">
                  <c:v>Total Fall 2021</c:v>
                </c:pt>
              </c:strCache>
            </c:strRef>
          </c:tx>
          <c:spPr>
            <a:solidFill>
              <a:srgbClr val="FF492E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'Enrollment Growth Summary'!$A$3:$A$8</c:f>
              <c:strCache>
                <c:ptCount val="6"/>
                <c:pt idx="0">
                  <c:v>MSIM </c:v>
                </c:pt>
                <c:pt idx="1">
                  <c:v>MSLIS Online</c:v>
                </c:pt>
                <c:pt idx="2">
                  <c:v>MSLIS On-Campus</c:v>
                </c:pt>
                <c:pt idx="3">
                  <c:v>BSIS</c:v>
                </c:pt>
                <c:pt idx="4">
                  <c:v>PhD in LIS</c:v>
                </c:pt>
                <c:pt idx="5">
                  <c:v>PhD in IS</c:v>
                </c:pt>
              </c:strCache>
            </c:strRef>
          </c:cat>
          <c:val>
            <c:numRef>
              <c:f>'Enrollment Growth Summary'!$D$3:$D$8</c:f>
              <c:numCache>
                <c:formatCode>General</c:formatCode>
                <c:ptCount val="6"/>
                <c:pt idx="0">
                  <c:v>407</c:v>
                </c:pt>
                <c:pt idx="1">
                  <c:v>408</c:v>
                </c:pt>
                <c:pt idx="2">
                  <c:v>200</c:v>
                </c:pt>
                <c:pt idx="3">
                  <c:v>296</c:v>
                </c:pt>
                <c:pt idx="4">
                  <c:v>17</c:v>
                </c:pt>
                <c:pt idx="5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6B-8D46-BE05-E4C98B1C0816}"/>
            </c:ext>
          </c:extLst>
        </c:ser>
        <c:ser>
          <c:idx val="1"/>
          <c:order val="1"/>
          <c:tx>
            <c:strRef>
              <c:f>'Enrollment Growth Summary'!$E$2</c:f>
              <c:strCache>
                <c:ptCount val="1"/>
                <c:pt idx="0">
                  <c:v>Fall 2020</c:v>
                </c:pt>
              </c:strCache>
            </c:strRef>
          </c:tx>
          <c:spPr>
            <a:solidFill>
              <a:srgbClr val="152A4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'Enrollment Growth Summary'!$A$3:$A$8</c:f>
              <c:strCache>
                <c:ptCount val="6"/>
                <c:pt idx="0">
                  <c:v>MSIM </c:v>
                </c:pt>
                <c:pt idx="1">
                  <c:v>MSLIS Online</c:v>
                </c:pt>
                <c:pt idx="2">
                  <c:v>MSLIS On-Campus</c:v>
                </c:pt>
                <c:pt idx="3">
                  <c:v>BSIS</c:v>
                </c:pt>
                <c:pt idx="4">
                  <c:v>PhD in LIS</c:v>
                </c:pt>
                <c:pt idx="5">
                  <c:v>PhD in IS</c:v>
                </c:pt>
              </c:strCache>
            </c:strRef>
          </c:cat>
          <c:val>
            <c:numRef>
              <c:f>'Enrollment Growth Summary'!$E$3:$E$8</c:f>
              <c:numCache>
                <c:formatCode>General</c:formatCode>
                <c:ptCount val="6"/>
                <c:pt idx="0">
                  <c:v>170</c:v>
                </c:pt>
                <c:pt idx="1">
                  <c:v>370</c:v>
                </c:pt>
                <c:pt idx="2">
                  <c:v>196</c:v>
                </c:pt>
                <c:pt idx="3">
                  <c:v>119</c:v>
                </c:pt>
                <c:pt idx="4">
                  <c:v>21</c:v>
                </c:pt>
                <c:pt idx="5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66B-8D46-BE05-E4C98B1C08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42589087"/>
        <c:axId val="343064399"/>
      </c:barChart>
      <c:catAx>
        <c:axId val="742589087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3064399"/>
        <c:crosses val="autoZero"/>
        <c:auto val="1"/>
        <c:lblAlgn val="ctr"/>
        <c:lblOffset val="100"/>
        <c:noMultiLvlLbl val="0"/>
      </c:catAx>
      <c:valAx>
        <c:axId val="3430643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25890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Spring 2021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BS: Information Sciences</c:v>
                </c:pt>
                <c:pt idx="1">
                  <c:v>MS:Information Management</c:v>
                </c:pt>
                <c:pt idx="2">
                  <c:v>MS/LIS Online</c:v>
                </c:pt>
                <c:pt idx="3">
                  <c:v>MS/LIS On Campus</c:v>
                </c:pt>
                <c:pt idx="4">
                  <c:v>PHD: Informatics - UIUC</c:v>
                </c:pt>
                <c:pt idx="5">
                  <c:v>PHD:Information Sciences -UIUC</c:v>
                </c:pt>
                <c:pt idx="6">
                  <c:v>MS: Bioinformatics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149</c:v>
                </c:pt>
                <c:pt idx="1">
                  <c:v>217</c:v>
                </c:pt>
                <c:pt idx="2">
                  <c:v>401</c:v>
                </c:pt>
                <c:pt idx="3">
                  <c:v>198</c:v>
                </c:pt>
                <c:pt idx="4">
                  <c:v>52</c:v>
                </c:pt>
                <c:pt idx="5">
                  <c:v>67</c:v>
                </c:pt>
                <c:pt idx="6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B7-1D48-A548-032D573F3F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Spring 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BS: Information Sciences</c:v>
                </c:pt>
                <c:pt idx="1">
                  <c:v>MS:Information Management</c:v>
                </c:pt>
                <c:pt idx="2">
                  <c:v>MS/LIS Online</c:v>
                </c:pt>
                <c:pt idx="3">
                  <c:v>MS/LIS On Campus</c:v>
                </c:pt>
                <c:pt idx="4">
                  <c:v>PHD: Informatics - UIUC</c:v>
                </c:pt>
                <c:pt idx="5">
                  <c:v>PHD:Information Sciences -UIUC</c:v>
                </c:pt>
                <c:pt idx="6">
                  <c:v>MS: Bioinformatics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280</c:v>
                </c:pt>
                <c:pt idx="1">
                  <c:v>384</c:v>
                </c:pt>
                <c:pt idx="2">
                  <c:v>404</c:v>
                </c:pt>
                <c:pt idx="3">
                  <c:v>203</c:v>
                </c:pt>
                <c:pt idx="4">
                  <c:v>32</c:v>
                </c:pt>
                <c:pt idx="5">
                  <c:v>65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B7-1D48-A548-032D573F3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762112"/>
        <c:axId val="13961712"/>
      </c:barChart>
      <c:catAx>
        <c:axId val="13762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961712"/>
        <c:crosses val="autoZero"/>
        <c:auto val="1"/>
        <c:lblAlgn val="ctr"/>
        <c:lblOffset val="100"/>
        <c:noMultiLvlLbl val="0"/>
      </c:catAx>
      <c:valAx>
        <c:axId val="13961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7621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09AC7E-A3BA-6E41-8C1F-AAC35C9BB88E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8CD211F-B04D-D64B-B144-3A66C47F591A}">
      <dgm:prSet/>
      <dgm:spPr/>
      <dgm:t>
        <a:bodyPr/>
        <a:lstStyle/>
        <a:p>
          <a:r>
            <a:rPr lang="en-US" dirty="0"/>
            <a:t>MS in Information Management</a:t>
          </a:r>
        </a:p>
      </dgm:t>
    </dgm:pt>
    <dgm:pt modelId="{BD56F60C-2AFC-0E47-9036-29B885DED94D}" type="parTrans" cxnId="{75A403B3-D1D7-DD47-B2CC-A204D571EE0D}">
      <dgm:prSet/>
      <dgm:spPr/>
      <dgm:t>
        <a:bodyPr/>
        <a:lstStyle/>
        <a:p>
          <a:endParaRPr lang="en-US"/>
        </a:p>
      </dgm:t>
    </dgm:pt>
    <dgm:pt modelId="{B111CD10-6134-484E-8ECD-49236510AC34}" type="sibTrans" cxnId="{75A403B3-D1D7-DD47-B2CC-A204D571EE0D}">
      <dgm:prSet/>
      <dgm:spPr/>
      <dgm:t>
        <a:bodyPr/>
        <a:lstStyle/>
        <a:p>
          <a:endParaRPr lang="en-US"/>
        </a:p>
      </dgm:t>
    </dgm:pt>
    <dgm:pt modelId="{6D232FCE-2423-EA4F-A16A-B2FF7BF4776A}" type="pres">
      <dgm:prSet presAssocID="{B209AC7E-A3BA-6E41-8C1F-AAC35C9BB88E}" presName="linear" presStyleCnt="0">
        <dgm:presLayoutVars>
          <dgm:animLvl val="lvl"/>
          <dgm:resizeHandles val="exact"/>
        </dgm:presLayoutVars>
      </dgm:prSet>
      <dgm:spPr/>
    </dgm:pt>
    <dgm:pt modelId="{CF26C1CE-11D8-B541-B07A-068D8263603A}" type="pres">
      <dgm:prSet presAssocID="{08CD211F-B04D-D64B-B144-3A66C47F591A}" presName="parentText" presStyleLbl="node1" presStyleIdx="0" presStyleCnt="1" custLinFactNeighborY="-81321">
        <dgm:presLayoutVars>
          <dgm:chMax val="0"/>
          <dgm:bulletEnabled val="1"/>
        </dgm:presLayoutVars>
      </dgm:prSet>
      <dgm:spPr/>
    </dgm:pt>
  </dgm:ptLst>
  <dgm:cxnLst>
    <dgm:cxn modelId="{75A403B3-D1D7-DD47-B2CC-A204D571EE0D}" srcId="{B209AC7E-A3BA-6E41-8C1F-AAC35C9BB88E}" destId="{08CD211F-B04D-D64B-B144-3A66C47F591A}" srcOrd="0" destOrd="0" parTransId="{BD56F60C-2AFC-0E47-9036-29B885DED94D}" sibTransId="{B111CD10-6134-484E-8ECD-49236510AC34}"/>
    <dgm:cxn modelId="{C38FA8E5-AFBA-D142-AA6C-258F0A941D3D}" type="presOf" srcId="{B209AC7E-A3BA-6E41-8C1F-AAC35C9BB88E}" destId="{6D232FCE-2423-EA4F-A16A-B2FF7BF4776A}" srcOrd="0" destOrd="0" presId="urn:microsoft.com/office/officeart/2005/8/layout/vList2"/>
    <dgm:cxn modelId="{E66227F5-4D21-7047-A6C7-3788DAEF2179}" type="presOf" srcId="{08CD211F-B04D-D64B-B144-3A66C47F591A}" destId="{CF26C1CE-11D8-B541-B07A-068D8263603A}" srcOrd="0" destOrd="0" presId="urn:microsoft.com/office/officeart/2005/8/layout/vList2"/>
    <dgm:cxn modelId="{35DD0F87-E3D5-504D-BCCD-49967EA549C9}" type="presParOf" srcId="{6D232FCE-2423-EA4F-A16A-B2FF7BF4776A}" destId="{CF26C1CE-11D8-B541-B07A-068D826360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EF37CD-A6C2-6248-879C-128C8F776B4F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97BAF07-17D6-B443-863A-6F1914E37593}">
      <dgm:prSet/>
      <dgm:spPr/>
      <dgm:t>
        <a:bodyPr/>
        <a:lstStyle/>
        <a:p>
          <a:r>
            <a:rPr lang="en-US" dirty="0"/>
            <a:t>MS in Library and Information Science</a:t>
          </a:r>
        </a:p>
      </dgm:t>
    </dgm:pt>
    <dgm:pt modelId="{5290522F-08E1-FB49-935B-3EFCD24CDF19}" type="parTrans" cxnId="{6B18A4D4-949C-6E43-A655-E6F92ECA89A4}">
      <dgm:prSet/>
      <dgm:spPr/>
      <dgm:t>
        <a:bodyPr/>
        <a:lstStyle/>
        <a:p>
          <a:endParaRPr lang="en-US"/>
        </a:p>
      </dgm:t>
    </dgm:pt>
    <dgm:pt modelId="{C6B58F20-9BBB-E146-A906-70FDCFB47815}" type="sibTrans" cxnId="{6B18A4D4-949C-6E43-A655-E6F92ECA89A4}">
      <dgm:prSet/>
      <dgm:spPr/>
      <dgm:t>
        <a:bodyPr/>
        <a:lstStyle/>
        <a:p>
          <a:endParaRPr lang="en-US"/>
        </a:p>
      </dgm:t>
    </dgm:pt>
    <dgm:pt modelId="{750AD4C3-0A81-AB49-9D5B-3E2D321A35F0}" type="pres">
      <dgm:prSet presAssocID="{F8EF37CD-A6C2-6248-879C-128C8F776B4F}" presName="linear" presStyleCnt="0">
        <dgm:presLayoutVars>
          <dgm:animLvl val="lvl"/>
          <dgm:resizeHandles val="exact"/>
        </dgm:presLayoutVars>
      </dgm:prSet>
      <dgm:spPr/>
    </dgm:pt>
    <dgm:pt modelId="{5D41EFB2-9E05-A34B-AA8C-CF4B0EDFF48B}" type="pres">
      <dgm:prSet presAssocID="{197BAF07-17D6-B443-863A-6F1914E37593}" presName="parentText" presStyleLbl="node1" presStyleIdx="0" presStyleCnt="1" custLinFactNeighborY="-68954">
        <dgm:presLayoutVars>
          <dgm:chMax val="0"/>
          <dgm:bulletEnabled val="1"/>
        </dgm:presLayoutVars>
      </dgm:prSet>
      <dgm:spPr/>
    </dgm:pt>
  </dgm:ptLst>
  <dgm:cxnLst>
    <dgm:cxn modelId="{2004C36F-A595-5440-984C-64525BDBE89E}" type="presOf" srcId="{197BAF07-17D6-B443-863A-6F1914E37593}" destId="{5D41EFB2-9E05-A34B-AA8C-CF4B0EDFF48B}" srcOrd="0" destOrd="0" presId="urn:microsoft.com/office/officeart/2005/8/layout/vList2"/>
    <dgm:cxn modelId="{D18AF291-EBD3-D241-B888-561B59E89313}" type="presOf" srcId="{F8EF37CD-A6C2-6248-879C-128C8F776B4F}" destId="{750AD4C3-0A81-AB49-9D5B-3E2D321A35F0}" srcOrd="0" destOrd="0" presId="urn:microsoft.com/office/officeart/2005/8/layout/vList2"/>
    <dgm:cxn modelId="{6B18A4D4-949C-6E43-A655-E6F92ECA89A4}" srcId="{F8EF37CD-A6C2-6248-879C-128C8F776B4F}" destId="{197BAF07-17D6-B443-863A-6F1914E37593}" srcOrd="0" destOrd="0" parTransId="{5290522F-08E1-FB49-935B-3EFCD24CDF19}" sibTransId="{C6B58F20-9BBB-E146-A906-70FDCFB47815}"/>
    <dgm:cxn modelId="{8E8FB6E1-FE54-4A4E-96CF-62D3581DFFCF}" type="presParOf" srcId="{750AD4C3-0A81-AB49-9D5B-3E2D321A35F0}" destId="{5D41EFB2-9E05-A34B-AA8C-CF4B0EDFF48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828D2DF-AC5A-F44E-A764-0A33C8AD0DD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829F42F5-4BBF-6945-BB0D-DAA7AB26DB9C}" type="pres">
      <dgm:prSet presAssocID="{B828D2DF-AC5A-F44E-A764-0A33C8AD0DD5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38302037-59A7-EE41-8032-9A30DB35DEF1}" type="presOf" srcId="{B828D2DF-AC5A-F44E-A764-0A33C8AD0DD5}" destId="{829F42F5-4BBF-6945-BB0D-DAA7AB26DB9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7A79D81-E505-454A-86DA-B6B06A35CE46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6F1061F4-23A1-7641-B364-7E3763469789}">
      <dgm:prSet/>
      <dgm:spPr/>
      <dgm:t>
        <a:bodyPr/>
        <a:lstStyle/>
        <a:p>
          <a:r>
            <a:rPr lang="en-US" dirty="0"/>
            <a:t>CAS in Library and Information Science</a:t>
          </a:r>
        </a:p>
      </dgm:t>
    </dgm:pt>
    <dgm:pt modelId="{6AAF4E6E-BFA5-6D40-951A-3C580F7E3F66}" type="parTrans" cxnId="{77BBC0D5-A501-7E41-9C15-DA03F5233175}">
      <dgm:prSet/>
      <dgm:spPr/>
      <dgm:t>
        <a:bodyPr/>
        <a:lstStyle/>
        <a:p>
          <a:endParaRPr lang="en-US"/>
        </a:p>
      </dgm:t>
    </dgm:pt>
    <dgm:pt modelId="{093B85CC-1846-8A4F-9866-8215008003A3}" type="sibTrans" cxnId="{77BBC0D5-A501-7E41-9C15-DA03F5233175}">
      <dgm:prSet/>
      <dgm:spPr/>
      <dgm:t>
        <a:bodyPr/>
        <a:lstStyle/>
        <a:p>
          <a:endParaRPr lang="en-US"/>
        </a:p>
      </dgm:t>
    </dgm:pt>
    <dgm:pt modelId="{F75B6F39-41E2-B845-93E5-B4619BB542CC}" type="pres">
      <dgm:prSet presAssocID="{E7A79D81-E505-454A-86DA-B6B06A35CE46}" presName="linear" presStyleCnt="0">
        <dgm:presLayoutVars>
          <dgm:animLvl val="lvl"/>
          <dgm:resizeHandles val="exact"/>
        </dgm:presLayoutVars>
      </dgm:prSet>
      <dgm:spPr/>
    </dgm:pt>
    <dgm:pt modelId="{2BDB3D32-9110-5A4F-9A80-DBD177E9B90B}" type="pres">
      <dgm:prSet presAssocID="{6F1061F4-23A1-7641-B364-7E3763469789}" presName="parentText" presStyleLbl="node1" presStyleIdx="0" presStyleCnt="1" custLinFactY="-200000" custLinFactNeighborY="-229501">
        <dgm:presLayoutVars>
          <dgm:chMax val="0"/>
          <dgm:bulletEnabled val="1"/>
        </dgm:presLayoutVars>
      </dgm:prSet>
      <dgm:spPr/>
    </dgm:pt>
  </dgm:ptLst>
  <dgm:cxnLst>
    <dgm:cxn modelId="{49D59838-3E51-C949-8C6D-6F29162890F8}" type="presOf" srcId="{6F1061F4-23A1-7641-B364-7E3763469789}" destId="{2BDB3D32-9110-5A4F-9A80-DBD177E9B90B}" srcOrd="0" destOrd="0" presId="urn:microsoft.com/office/officeart/2005/8/layout/vList2"/>
    <dgm:cxn modelId="{6D75DD83-E22D-924A-84CD-E74470E9060A}" type="presOf" srcId="{E7A79D81-E505-454A-86DA-B6B06A35CE46}" destId="{F75B6F39-41E2-B845-93E5-B4619BB542CC}" srcOrd="0" destOrd="0" presId="urn:microsoft.com/office/officeart/2005/8/layout/vList2"/>
    <dgm:cxn modelId="{77BBC0D5-A501-7E41-9C15-DA03F5233175}" srcId="{E7A79D81-E505-454A-86DA-B6B06A35CE46}" destId="{6F1061F4-23A1-7641-B364-7E3763469789}" srcOrd="0" destOrd="0" parTransId="{6AAF4E6E-BFA5-6D40-951A-3C580F7E3F66}" sibTransId="{093B85CC-1846-8A4F-9866-8215008003A3}"/>
    <dgm:cxn modelId="{28A28DE2-5EA8-B840-9B42-93D089DD1483}" type="presParOf" srcId="{F75B6F39-41E2-B845-93E5-B4619BB542CC}" destId="{2BDB3D32-9110-5A4F-9A80-DBD177E9B90B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28D2DF-AC5A-F44E-A764-0A33C8AD0DD5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1A024CAA-7B05-E543-AB03-DF3D68133189}">
      <dgm:prSet/>
      <dgm:spPr/>
      <dgm:t>
        <a:bodyPr/>
        <a:lstStyle/>
        <a:p>
          <a:r>
            <a:rPr lang="en-US"/>
            <a:t>PhD in Information Science</a:t>
          </a:r>
        </a:p>
      </dgm:t>
    </dgm:pt>
    <dgm:pt modelId="{9B2A3513-AB09-0144-88EC-0859183964FC}" type="parTrans" cxnId="{B431395E-5672-2640-8EB9-CBC7D2174F73}">
      <dgm:prSet/>
      <dgm:spPr/>
      <dgm:t>
        <a:bodyPr/>
        <a:lstStyle/>
        <a:p>
          <a:endParaRPr lang="en-US"/>
        </a:p>
      </dgm:t>
    </dgm:pt>
    <dgm:pt modelId="{621603E4-486A-334C-9C8A-5C47DC5DCA70}" type="sibTrans" cxnId="{B431395E-5672-2640-8EB9-CBC7D2174F73}">
      <dgm:prSet/>
      <dgm:spPr/>
      <dgm:t>
        <a:bodyPr/>
        <a:lstStyle/>
        <a:p>
          <a:endParaRPr lang="en-US"/>
        </a:p>
      </dgm:t>
    </dgm:pt>
    <dgm:pt modelId="{829F42F5-4BBF-6945-BB0D-DAA7AB26DB9C}" type="pres">
      <dgm:prSet presAssocID="{B828D2DF-AC5A-F44E-A764-0A33C8AD0DD5}" presName="linear" presStyleCnt="0">
        <dgm:presLayoutVars>
          <dgm:animLvl val="lvl"/>
          <dgm:resizeHandles val="exact"/>
        </dgm:presLayoutVars>
      </dgm:prSet>
      <dgm:spPr/>
    </dgm:pt>
    <dgm:pt modelId="{692D12F3-BDC0-834E-8AB1-549C71EEC56A}" type="pres">
      <dgm:prSet presAssocID="{1A024CAA-7B05-E543-AB03-DF3D68133189}" presName="parentText" presStyleLbl="node1" presStyleIdx="0" presStyleCnt="1" custLinFactY="-100000" custLinFactNeighborY="-115951">
        <dgm:presLayoutVars>
          <dgm:chMax val="0"/>
          <dgm:bulletEnabled val="1"/>
        </dgm:presLayoutVars>
      </dgm:prSet>
      <dgm:spPr/>
    </dgm:pt>
  </dgm:ptLst>
  <dgm:cxnLst>
    <dgm:cxn modelId="{38302037-59A7-EE41-8032-9A30DB35DEF1}" type="presOf" srcId="{B828D2DF-AC5A-F44E-A764-0A33C8AD0DD5}" destId="{829F42F5-4BBF-6945-BB0D-DAA7AB26DB9C}" srcOrd="0" destOrd="0" presId="urn:microsoft.com/office/officeart/2005/8/layout/vList2"/>
    <dgm:cxn modelId="{B431395E-5672-2640-8EB9-CBC7D2174F73}" srcId="{B828D2DF-AC5A-F44E-A764-0A33C8AD0DD5}" destId="{1A024CAA-7B05-E543-AB03-DF3D68133189}" srcOrd="0" destOrd="0" parTransId="{9B2A3513-AB09-0144-88EC-0859183964FC}" sibTransId="{621603E4-486A-334C-9C8A-5C47DC5DCA70}"/>
    <dgm:cxn modelId="{62EED171-3371-4D43-AB6A-655FA486814C}" type="presOf" srcId="{1A024CAA-7B05-E543-AB03-DF3D68133189}" destId="{692D12F3-BDC0-834E-8AB1-549C71EEC56A}" srcOrd="0" destOrd="0" presId="urn:microsoft.com/office/officeart/2005/8/layout/vList2"/>
    <dgm:cxn modelId="{FC682542-CD24-5848-9EFA-D41D72D18BB3}" type="presParOf" srcId="{829F42F5-4BBF-6945-BB0D-DAA7AB26DB9C}" destId="{692D12F3-BDC0-834E-8AB1-549C71EEC56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26C1CE-11D8-B541-B07A-068D8263603A}">
      <dsp:nvSpPr>
        <dsp:cNvPr id="0" name=""/>
        <dsp:cNvSpPr/>
      </dsp:nvSpPr>
      <dsp:spPr>
        <a:xfrm>
          <a:off x="0" y="0"/>
          <a:ext cx="4916795" cy="5036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 in Information Management</a:t>
          </a:r>
        </a:p>
      </dsp:txBody>
      <dsp:txXfrm>
        <a:off x="24588" y="24588"/>
        <a:ext cx="4867619" cy="4545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41EFB2-9E05-A34B-AA8C-CF4B0EDFF48B}">
      <dsp:nvSpPr>
        <dsp:cNvPr id="0" name=""/>
        <dsp:cNvSpPr/>
      </dsp:nvSpPr>
      <dsp:spPr>
        <a:xfrm>
          <a:off x="0" y="0"/>
          <a:ext cx="5710793" cy="5036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MS in Library and Information Science</a:t>
          </a:r>
        </a:p>
      </dsp:txBody>
      <dsp:txXfrm>
        <a:off x="24588" y="24588"/>
        <a:ext cx="5661617" cy="454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DB3D32-9110-5A4F-9A80-DBD177E9B90B}">
      <dsp:nvSpPr>
        <dsp:cNvPr id="0" name=""/>
        <dsp:cNvSpPr/>
      </dsp:nvSpPr>
      <dsp:spPr>
        <a:xfrm>
          <a:off x="0" y="0"/>
          <a:ext cx="5802166" cy="5036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CAS in Library and Information Science</a:t>
          </a:r>
        </a:p>
      </dsp:txBody>
      <dsp:txXfrm>
        <a:off x="24588" y="24588"/>
        <a:ext cx="5752990" cy="45450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2D12F3-BDC0-834E-8AB1-549C71EEC56A}">
      <dsp:nvSpPr>
        <dsp:cNvPr id="0" name=""/>
        <dsp:cNvSpPr/>
      </dsp:nvSpPr>
      <dsp:spPr>
        <a:xfrm>
          <a:off x="0" y="0"/>
          <a:ext cx="4121449" cy="50368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PhD in Information Science</a:t>
          </a:r>
        </a:p>
      </dsp:txBody>
      <dsp:txXfrm>
        <a:off x="24588" y="24588"/>
        <a:ext cx="4072273" cy="4545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C15346-C460-1F4F-993F-BECB619CE1D7}" type="datetimeFigureOut">
              <a:rPr lang="en-US" smtClean="0"/>
              <a:t>1/5/22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632CBD-8FD2-0242-87ED-29968649C72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632CBD-8FD2-0242-87ED-29968649C725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8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9.pd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d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.pdf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.pd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uilding orang-blue wide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2" y="-2027"/>
            <a:ext cx="9143998" cy="6860027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" y="0"/>
            <a:ext cx="5535307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62000"/>
                </a:srgbClr>
              </a:gs>
              <a:gs pos="49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5984290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86000"/>
                </a:srgbClr>
              </a:gs>
              <a:gs pos="86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7" y="2857501"/>
            <a:ext cx="8323378" cy="1401623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689751" y="6324439"/>
            <a:ext cx="4000500" cy="2413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1"/>
            <a:ext cx="9151872" cy="1018139"/>
          </a:xfrm>
          <a:prstGeom prst="rect">
            <a:avLst/>
          </a:prstGeom>
          <a:solidFill>
            <a:srgbClr val="13294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739" y="1"/>
            <a:ext cx="8337512" cy="1018139"/>
          </a:xfrm>
        </p:spPr>
        <p:txBody>
          <a:bodyPr/>
          <a:lstStyle>
            <a:lvl1pPr algn="l">
              <a:defRPr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485" y="1270052"/>
            <a:ext cx="8343926" cy="4639697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 descr="INFOR_OrangeI_RGB-one line O-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52739" y="6270520"/>
            <a:ext cx="2750820" cy="470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dients-RGB-ischoolbldg.jpg"/>
          <p:cNvPicPr>
            <a:picLocks noChangeAspect="1"/>
          </p:cNvPicPr>
          <p:nvPr userDrawn="1"/>
        </p:nvPicPr>
        <p:blipFill>
          <a:blip r:embed="rId2"/>
          <a:srcRect l="15000" r="10000"/>
          <a:stretch>
            <a:fillRect/>
          </a:stretch>
        </p:blipFill>
        <p:spPr>
          <a:xfrm>
            <a:off x="0" y="0"/>
            <a:ext cx="9152517" cy="68580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0"/>
            <a:ext cx="5521599" cy="6858000"/>
          </a:xfrm>
          <a:prstGeom prst="rect">
            <a:avLst/>
          </a:prstGeom>
          <a:gradFill flip="none" rotWithShape="1">
            <a:gsLst>
              <a:gs pos="0">
                <a:srgbClr val="132980">
                  <a:alpha val="73000"/>
                </a:srgbClr>
              </a:gs>
              <a:gs pos="100000">
                <a:srgbClr val="FF4B2E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50840" y="2871196"/>
            <a:ext cx="8361895" cy="1387928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-6414" y="0"/>
            <a:ext cx="9150684" cy="6858000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898" y="2141241"/>
            <a:ext cx="8192940" cy="1325563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rgbClr val="FF49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369" y="2330173"/>
            <a:ext cx="8322906" cy="1325563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16583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lide01R-globe 3.jpg"/>
          <p:cNvPicPr>
            <a:picLocks noChangeAspect="1"/>
          </p:cNvPicPr>
          <p:nvPr userDrawn="1"/>
        </p:nvPicPr>
        <p:blipFill>
          <a:blip r:embed="rId2"/>
          <a:srcRect l="11524" r="12964"/>
          <a:stretch>
            <a:fillRect/>
          </a:stretch>
        </p:blipFill>
        <p:spPr>
          <a:xfrm>
            <a:off x="-6265" y="1"/>
            <a:ext cx="91596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988" y="3208421"/>
            <a:ext cx="8331124" cy="1143000"/>
          </a:xfrm>
          <a:prstGeom prst="rect">
            <a:avLst/>
          </a:prstGeom>
        </p:spPr>
        <p:txBody>
          <a:bodyPr vert="horz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53898" y="6186773"/>
            <a:ext cx="3075940" cy="4889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4693026" y="6247848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8" y="1055661"/>
            <a:ext cx="8335962" cy="10550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0838" y="2110690"/>
            <a:ext cx="8335962" cy="443192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4100"/>
            <a:ext cx="9144000" cy="723901"/>
          </a:xfrm>
          <a:prstGeom prst="rect">
            <a:avLst/>
          </a:prstGeom>
          <a:solidFill>
            <a:srgbClr val="13294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26438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3" name="Picture 12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5851" y="6336241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137922"/>
            <a:ext cx="9144000" cy="720079"/>
          </a:xfrm>
          <a:prstGeom prst="rect">
            <a:avLst/>
          </a:prstGeom>
          <a:solidFill>
            <a:srgbClr val="FF55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49C4261-61FB-7142-9417-2F78D37976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8" y="338668"/>
            <a:ext cx="8335514" cy="1352021"/>
          </a:xfrm>
        </p:spPr>
        <p:txBody>
          <a:bodyPr/>
          <a:lstStyle>
            <a:lvl1pPr algn="l">
              <a:defRPr b="1" i="0">
                <a:solidFill>
                  <a:srgbClr val="E84A27"/>
                </a:solidFill>
                <a:latin typeface="Calibri"/>
                <a:cs typeface="Calibri"/>
              </a:defRPr>
            </a:lvl1pPr>
          </a:lstStyle>
          <a:p>
            <a:r>
              <a:rPr lang="en-US" dirty="0"/>
              <a:t>Click to edit title.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B412F32-5110-BE43-86BA-CB778EC42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8326437" cy="4226383"/>
          </a:xfrm>
        </p:spPr>
        <p:txBody>
          <a:bodyPr/>
          <a:lstStyle>
            <a:lvl1pPr>
              <a:defRPr>
                <a:solidFill>
                  <a:srgbClr val="13294B"/>
                </a:solidFill>
              </a:defRPr>
            </a:lvl1pPr>
            <a:lvl2pPr>
              <a:defRPr>
                <a:solidFill>
                  <a:srgbClr val="13294B"/>
                </a:solidFill>
              </a:defRPr>
            </a:lvl2pPr>
            <a:lvl3pPr>
              <a:defRPr>
                <a:solidFill>
                  <a:srgbClr val="13294B"/>
                </a:solidFill>
              </a:defRPr>
            </a:lvl3pPr>
            <a:lvl4pPr>
              <a:defRPr>
                <a:solidFill>
                  <a:srgbClr val="13294B"/>
                </a:solidFill>
              </a:defRPr>
            </a:lvl4pPr>
            <a:lvl5pPr>
              <a:defRPr>
                <a:solidFill>
                  <a:srgbClr val="13294B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 descr="INFOR_OrangeI_RGB-one line-blu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54368" y="6257856"/>
            <a:ext cx="3040380" cy="520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93026" y="6330666"/>
            <a:ext cx="4000500" cy="2413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df"/><Relationship Id="rId5" Type="http://schemas.openxmlformats.org/officeDocument/2006/relationships/image" Target="../media/image2.png"/><Relationship Id="rId4" Type="http://schemas.openxmlformats.org/officeDocument/2006/relationships/image" Target="../media/image2.pd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df"/><Relationship Id="rId5" Type="http://schemas.openxmlformats.org/officeDocument/2006/relationships/image" Target="../media/image3.png"/><Relationship Id="rId4" Type="http://schemas.openxmlformats.org/officeDocument/2006/relationships/image" Target="../media/image3.pd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96" r:id="rId2"/>
    <p:sldLayoutId id="2147483699" r:id="rId3"/>
    <p:sldLayoutId id="2147483701" r:id="rId4"/>
    <p:sldLayoutId id="2147483721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lobe 2-orange.jpg"/>
          <p:cNvPicPr>
            <a:picLocks noChangeAspect="1"/>
          </p:cNvPicPr>
          <p:nvPr userDrawn="1"/>
        </p:nvPicPr>
        <p:blipFill>
          <a:blip r:embed="rId3"/>
          <a:srcRect t="32456" b="55943"/>
          <a:stretch>
            <a:fillRect/>
          </a:stretch>
        </p:blipFill>
        <p:spPr>
          <a:xfrm>
            <a:off x="0" y="-9167"/>
            <a:ext cx="9144000" cy="72694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1067464"/>
            <a:ext cx="8335962" cy="1009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2076482"/>
            <a:ext cx="8335962" cy="4466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6337300" y="3"/>
            <a:ext cx="2806700" cy="717776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373818" y="116696"/>
            <a:ext cx="3075940" cy="48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686300" y="256575"/>
            <a:ext cx="4000500" cy="2413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41" y="275167"/>
            <a:ext cx="832643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41" y="1418167"/>
            <a:ext cx="8326437" cy="44844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Globe 2-orange.jpg"/>
          <p:cNvPicPr>
            <a:picLocks noChangeAspect="1"/>
          </p:cNvPicPr>
          <p:nvPr userDrawn="1"/>
        </p:nvPicPr>
        <p:blipFill>
          <a:blip r:embed="rId3"/>
          <a:srcRect t="32883" b="56370"/>
          <a:stretch>
            <a:fillRect/>
          </a:stretch>
        </p:blipFill>
        <p:spPr>
          <a:xfrm>
            <a:off x="0" y="6140450"/>
            <a:ext cx="9153203" cy="725848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343650" y="6140451"/>
            <a:ext cx="2806700" cy="723900"/>
          </a:xfrm>
          <a:prstGeom prst="rect">
            <a:avLst/>
          </a:prstGeom>
          <a:gradFill>
            <a:gsLst>
              <a:gs pos="0">
                <a:srgbClr val="FF4B2E"/>
              </a:gs>
              <a:gs pos="100000">
                <a:srgbClr val="FF4B2E">
                  <a:alpha val="0"/>
                </a:srgbClr>
              </a:gs>
            </a:gsLst>
            <a:lin ang="1116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686300" y="6323789"/>
            <a:ext cx="4000500" cy="241300"/>
          </a:xfrm>
          <a:prstGeom prst="rect">
            <a:avLst/>
          </a:prstGeom>
        </p:spPr>
      </p:pic>
      <p:pic>
        <p:nvPicPr>
          <p:cNvPr id="9" name="Picture 8" descr="iSchool_horizontal-wordmark_reverse_INFOR_FullColor_RGB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354671" y="6264957"/>
            <a:ext cx="3075940" cy="4889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i="0" kern="1200">
          <a:solidFill>
            <a:schemeClr val="tx1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838" y="357104"/>
            <a:ext cx="8335962" cy="1317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838" y="1674285"/>
            <a:ext cx="8335962" cy="4533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ischool.illinois.edu/visit/request-information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mailto:orozco6@Illinois.edu" TargetMode="External"/><Relationship Id="rId2" Type="http://schemas.openxmlformats.org/officeDocument/2006/relationships/hyperlink" Target="mailto:mbedward@Illinois.edu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mailto:Ischool-apply@Illinois.edu" TargetMode="External"/><Relationship Id="rId4" Type="http://schemas.openxmlformats.org/officeDocument/2006/relationships/hyperlink" Target="mailto:is-futurestudents@Illinois.edu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the </a:t>
            </a:r>
            <a:r>
              <a:rPr lang="en-US" dirty="0" err="1"/>
              <a:t>iSchool</a:t>
            </a:r>
            <a:r>
              <a:rPr lang="en-US" dirty="0"/>
              <a:t> at Illinois	</a:t>
            </a:r>
            <a:br>
              <a:rPr lang="en-US" dirty="0"/>
            </a:br>
            <a:r>
              <a:rPr lang="en-US" sz="2800" dirty="0"/>
              <a:t>Meg Edwards, Assistant Dean for Student Affairs</a:t>
            </a:r>
            <a:br>
              <a:rPr lang="en-US" sz="2800" dirty="0"/>
            </a:br>
            <a:r>
              <a:rPr lang="en-US" sz="2800" dirty="0"/>
              <a:t>Dr. Moises Orozco </a:t>
            </a:r>
            <a:r>
              <a:rPr lang="en-US" sz="2800" dirty="0" err="1"/>
              <a:t>Villicana</a:t>
            </a:r>
            <a:r>
              <a:rPr lang="en-US" sz="2800" dirty="0"/>
              <a:t>, Director of Enrollment Management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35FB9-6C6E-BD45-8109-B78E0D86DCC3}"/>
              </a:ext>
            </a:extLst>
          </p:cNvPr>
          <p:cNvSpPr txBox="1"/>
          <p:nvPr/>
        </p:nvSpPr>
        <p:spPr>
          <a:xfrm>
            <a:off x="2351314" y="277586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MS/IM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CE1E8F31-446F-874A-AD65-0FFFD216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8" y="1592036"/>
            <a:ext cx="4076700" cy="4229100"/>
          </a:xfrm>
          <a:prstGeom prst="rect">
            <a:avLst/>
          </a:prstGeom>
        </p:spPr>
      </p:pic>
      <p:pic>
        <p:nvPicPr>
          <p:cNvPr id="6" name="Picture 5" descr="Chart, pie chart&#10;&#10;Description automatically generated">
            <a:extLst>
              <a:ext uri="{FF2B5EF4-FFF2-40B4-BE49-F238E27FC236}">
                <a16:creationId xmlns:a16="http://schemas.microsoft.com/office/drawing/2014/main" id="{668D157B-C859-164E-807A-9E2BF872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394857"/>
            <a:ext cx="5029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216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35FB9-6C6E-BD45-8109-B78E0D86DCC3}"/>
              </a:ext>
            </a:extLst>
          </p:cNvPr>
          <p:cNvSpPr txBox="1"/>
          <p:nvPr/>
        </p:nvSpPr>
        <p:spPr>
          <a:xfrm>
            <a:off x="2334986" y="-146957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MS/IM</a:t>
            </a:r>
          </a:p>
        </p:txBody>
      </p:sp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0F31FFFA-4991-484F-9860-7CC56CCE8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9593"/>
            <a:ext cx="9144000" cy="483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70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3241D5-B57A-3C4D-92A0-E2AF5D9A1DD9}"/>
              </a:ext>
            </a:extLst>
          </p:cNvPr>
          <p:cNvSpPr txBox="1">
            <a:spLocks/>
          </p:cNvSpPr>
          <p:nvPr/>
        </p:nvSpPr>
        <p:spPr>
          <a:xfrm>
            <a:off x="840977" y="2145042"/>
            <a:ext cx="2613237" cy="76944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ADVISING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2840CD8-9786-F345-A9FD-426B2B72A741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27" y="1998916"/>
            <a:ext cx="3810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BBD70-3744-2447-9983-18E22ECC1E8E}"/>
              </a:ext>
            </a:extLst>
          </p:cNvPr>
          <p:cNvSpPr txBox="1"/>
          <p:nvPr/>
        </p:nvSpPr>
        <p:spPr>
          <a:xfrm>
            <a:off x="4551777" y="2145042"/>
            <a:ext cx="43096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CAREER SERVICES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06F8E94-ECF7-7941-8929-413599F4A00B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68368" y="2184530"/>
            <a:ext cx="3810000" cy="381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11047F-82B8-BF4E-BBE2-43C71FA848AB}"/>
              </a:ext>
            </a:extLst>
          </p:cNvPr>
          <p:cNvSpPr txBox="1"/>
          <p:nvPr/>
        </p:nvSpPr>
        <p:spPr>
          <a:xfrm>
            <a:off x="1706886" y="264254"/>
            <a:ext cx="57302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STUDENT AFFAIRS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Student Support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13241D5-B57A-3C4D-92A0-E2AF5D9A1DD9}"/>
              </a:ext>
            </a:extLst>
          </p:cNvPr>
          <p:cNvSpPr txBox="1">
            <a:spLocks/>
          </p:cNvSpPr>
          <p:nvPr/>
        </p:nvSpPr>
        <p:spPr>
          <a:xfrm>
            <a:off x="149291" y="1781704"/>
            <a:ext cx="3097762" cy="128395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STUDENT LIFE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4BBD70-3744-2447-9983-18E22ECC1E8E}"/>
              </a:ext>
            </a:extLst>
          </p:cNvPr>
          <p:cNvSpPr txBox="1"/>
          <p:nvPr/>
        </p:nvSpPr>
        <p:spPr>
          <a:xfrm>
            <a:off x="4969798" y="1781704"/>
            <a:ext cx="33150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STUDENT LEADERSHIP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FA22C66-DD82-F24F-A14E-7B600754EF0A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06828" y="2768357"/>
            <a:ext cx="3810000" cy="38100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18B6461-9349-A440-B758-FF81C67B87F5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97329" y="2757747"/>
            <a:ext cx="3810000" cy="381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8C1844-9006-8B4E-98A3-2ABE41660E2F}"/>
              </a:ext>
            </a:extLst>
          </p:cNvPr>
          <p:cNvSpPr txBox="1"/>
          <p:nvPr/>
        </p:nvSpPr>
        <p:spPr>
          <a:xfrm>
            <a:off x="2172590" y="212044"/>
            <a:ext cx="5049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STUDENT AFFAIRS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</a:rPr>
              <a:t>Student Support</a:t>
            </a:r>
          </a:p>
        </p:txBody>
      </p:sp>
    </p:spTree>
    <p:extLst>
      <p:ext uri="{BB962C8B-B14F-4D97-AF65-F5344CB8AC3E}">
        <p14:creationId xmlns:p14="http://schemas.microsoft.com/office/powerpoint/2010/main" val="118775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52D4FAD-509F-0041-833C-42BA8A71951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1550909"/>
            <a:ext cx="3810000" cy="37561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46A02F-6DAE-7047-8B6A-9210DDDD0B00}"/>
              </a:ext>
            </a:extLst>
          </p:cNvPr>
          <p:cNvSpPr txBox="1"/>
          <p:nvPr/>
        </p:nvSpPr>
        <p:spPr>
          <a:xfrm>
            <a:off x="637074" y="1550909"/>
            <a:ext cx="28738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ADVISING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A5BA99-8560-F04E-A29D-80D388BB2F51}"/>
              </a:ext>
            </a:extLst>
          </p:cNvPr>
          <p:cNvSpPr/>
          <p:nvPr/>
        </p:nvSpPr>
        <p:spPr>
          <a:xfrm>
            <a:off x="4049486" y="466531"/>
            <a:ext cx="4721290" cy="5430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CONFIDENTIAL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CLASS SELECTION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REFERRALS TO UNIVERSITY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err="1">
                <a:solidFill>
                  <a:schemeClr val="tx1"/>
                </a:solidFill>
              </a:rPr>
              <a:t>iSCHOOL</a:t>
            </a:r>
            <a:r>
              <a:rPr lang="en-US" sz="2800" b="1" dirty="0">
                <a:solidFill>
                  <a:schemeClr val="tx1"/>
                </a:solidFill>
              </a:rPr>
              <a:t> AND UNIVERSITY POLICIES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912469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65BE17A4-7BEA-B548-89A5-12308E66AAC6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9076" y="2086947"/>
            <a:ext cx="3810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B2C7A6-2534-2D46-8D6F-BD65E3DDBE71}"/>
              </a:ext>
            </a:extLst>
          </p:cNvPr>
          <p:cNvSpPr txBox="1"/>
          <p:nvPr/>
        </p:nvSpPr>
        <p:spPr>
          <a:xfrm>
            <a:off x="118666" y="1733004"/>
            <a:ext cx="39308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CAREER SERVICES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270460-E22F-304F-B46F-FEC27A48F9DD}"/>
              </a:ext>
            </a:extLst>
          </p:cNvPr>
          <p:cNvSpPr/>
          <p:nvPr/>
        </p:nvSpPr>
        <p:spPr>
          <a:xfrm>
            <a:off x="4049486" y="466531"/>
            <a:ext cx="4721290" cy="5430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ONE-ON-ONE RESUME &amp; COVER LETTER REVIEWS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JOB SEARCH STRATEGY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SALARY NEGOTIATIONS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PROFESSIONAL DEVELOPMENT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ALUMNI CAREER PANELS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66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6DF2145-4CB8-7142-A4D7-187D2EC2E9B4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811" y="2147871"/>
            <a:ext cx="3810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A2D4BC-8226-EF45-9E8A-A1BFB335D8C9}"/>
              </a:ext>
            </a:extLst>
          </p:cNvPr>
          <p:cNvSpPr txBox="1"/>
          <p:nvPr/>
        </p:nvSpPr>
        <p:spPr>
          <a:xfrm>
            <a:off x="734727" y="1077685"/>
            <a:ext cx="28248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STUDENT LIFE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8572FD-F3ED-5644-8B7E-C0D664765C7E}"/>
              </a:ext>
            </a:extLst>
          </p:cNvPr>
          <p:cNvSpPr/>
          <p:nvPr/>
        </p:nvSpPr>
        <p:spPr>
          <a:xfrm>
            <a:off x="4049486" y="466531"/>
            <a:ext cx="4721290" cy="5430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STUDENT GROUPS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ACADEMIC AND PROFESSIONAL WORKSHOPS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STUDENT SOCIALS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STUDENT SUPPORT (ACADEMIC FINANCIAL, SOCIAL,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749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FBE210-14A7-4A4B-BA6E-2975F4654778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7086" y="2260568"/>
            <a:ext cx="38100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A98222-DB64-3145-B58A-597337A1E201}"/>
              </a:ext>
            </a:extLst>
          </p:cNvPr>
          <p:cNvSpPr txBox="1"/>
          <p:nvPr/>
        </p:nvSpPr>
        <p:spPr>
          <a:xfrm>
            <a:off x="263978" y="1245883"/>
            <a:ext cx="32820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STUDENT LEADERSHIP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F9A2F2-7149-4D41-899D-B0F08AC1376A}"/>
              </a:ext>
            </a:extLst>
          </p:cNvPr>
          <p:cNvSpPr/>
          <p:nvPr/>
        </p:nvSpPr>
        <p:spPr>
          <a:xfrm>
            <a:off x="4049486" y="466531"/>
            <a:ext cx="4721290" cy="5430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STUDENT GROUP LEADERSHIP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STUDENT REPRESENTATIVES</a:t>
            </a:r>
          </a:p>
          <a:p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LEADERSHIP WORKSHOPS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LEADERSHIP ROUNDTABLES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860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9">
            <a:extLst>
              <a:ext uri="{FF2B5EF4-FFF2-40B4-BE49-F238E27FC236}">
                <a16:creationId xmlns:a16="http://schemas.microsoft.com/office/drawing/2014/main" id="{D4ECF831-D1DD-274C-B172-4A8965413E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897" b="5897"/>
          <a:stretch/>
        </p:blipFill>
        <p:spPr>
          <a:xfrm>
            <a:off x="15" y="857257"/>
            <a:ext cx="2975965" cy="2537453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811978-9BBA-DA45-ACBA-1D88C590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7740" y="3862695"/>
            <a:ext cx="2138062" cy="2138062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pic>
        <p:nvPicPr>
          <p:cNvPr id="5" name="Picture 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EE15D95-0398-A049-90AA-6F2E419ED4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669342" y="2853195"/>
            <a:ext cx="2091690" cy="209169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515665-F494-8249-A4A3-E9DAA098C89D}"/>
              </a:ext>
            </a:extLst>
          </p:cNvPr>
          <p:cNvSpPr/>
          <p:nvPr/>
        </p:nvSpPr>
        <p:spPr>
          <a:xfrm>
            <a:off x="4572000" y="857257"/>
            <a:ext cx="4572000" cy="405495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350" dirty="0"/>
          </a:p>
          <a:p>
            <a:pPr algn="ctr"/>
            <a:r>
              <a:rPr lang="en-US" sz="2400" b="1" u="sng" dirty="0" err="1">
                <a:solidFill>
                  <a:schemeClr val="bg1"/>
                </a:solidFill>
              </a:rPr>
              <a:t>iSchool</a:t>
            </a:r>
            <a:r>
              <a:rPr lang="en-US" sz="2400" b="1" u="sng" dirty="0">
                <a:solidFill>
                  <a:schemeClr val="bg1"/>
                </a:solidFill>
              </a:rPr>
              <a:t> Graduate Affairs Staff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	Denzel Goodloe</a:t>
            </a:r>
          </a:p>
          <a:p>
            <a:pPr lvl="2"/>
            <a:r>
              <a:rPr lang="en-US" sz="2000" dirty="0">
                <a:solidFill>
                  <a:schemeClr val="bg1"/>
                </a:solidFill>
              </a:rPr>
              <a:t>Assistant Director of MS/IM Advising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r>
              <a:rPr lang="en-US" sz="2000" b="1" dirty="0">
                <a:solidFill>
                  <a:schemeClr val="bg1"/>
                </a:solidFill>
              </a:rPr>
              <a:t>Karla Lucht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	Assistant Director for MS/LIS 	Advising</a:t>
            </a:r>
          </a:p>
          <a:p>
            <a:pPr lvl="1"/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Katelyn Talbott</a:t>
            </a:r>
          </a:p>
          <a:p>
            <a:pPr lvl="1"/>
            <a:r>
              <a:rPr lang="en-US" sz="2000" dirty="0">
                <a:solidFill>
                  <a:schemeClr val="bg1"/>
                </a:solidFill>
              </a:rPr>
              <a:t>	Academic Advisor MS/LIS</a:t>
            </a:r>
          </a:p>
        </p:txBody>
      </p:sp>
    </p:spTree>
    <p:extLst>
      <p:ext uri="{BB962C8B-B14F-4D97-AF65-F5344CB8AC3E}">
        <p14:creationId xmlns:p14="http://schemas.microsoft.com/office/powerpoint/2010/main" val="118998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C11C88B-3575-2140-926B-E13A0D05B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05" r="-4" b="17302"/>
          <a:stretch/>
        </p:blipFill>
        <p:spPr>
          <a:xfrm>
            <a:off x="4641827" y="0"/>
            <a:ext cx="4502173" cy="3448209"/>
          </a:xfrm>
          <a:custGeom>
            <a:avLst/>
            <a:gdLst/>
            <a:ahLst/>
            <a:cxnLst/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pic>
        <p:nvPicPr>
          <p:cNvPr id="4" name="Picture 3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CBBC3B8B-D087-DF41-A8E9-6BE3B44A03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5" r="-5" b="13851"/>
          <a:stretch/>
        </p:blipFill>
        <p:spPr>
          <a:xfrm>
            <a:off x="5535768" y="3429000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05CEF9-8B93-1B4D-946D-7483CDA19937}"/>
              </a:ext>
            </a:extLst>
          </p:cNvPr>
          <p:cNvSpPr/>
          <p:nvPr/>
        </p:nvSpPr>
        <p:spPr>
          <a:xfrm>
            <a:off x="185057" y="2241210"/>
            <a:ext cx="502375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u="sng" dirty="0" err="1">
                <a:solidFill>
                  <a:schemeClr val="bg1"/>
                </a:solidFill>
              </a:rPr>
              <a:t>iSchool</a:t>
            </a:r>
            <a:r>
              <a:rPr lang="en-US" sz="2400" b="1" u="sng" dirty="0">
                <a:solidFill>
                  <a:schemeClr val="bg1"/>
                </a:solidFill>
              </a:rPr>
              <a:t> Undergraduate Affairs Staff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Melissa Newell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Director of Undergraduate Affairs</a:t>
            </a:r>
          </a:p>
          <a:p>
            <a:pPr lvl="1"/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Tony Torres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Academic Advisor and Coordinator of Undergraduate Affairs</a:t>
            </a:r>
          </a:p>
        </p:txBody>
      </p:sp>
    </p:spTree>
    <p:extLst>
      <p:ext uri="{BB962C8B-B14F-4D97-AF65-F5344CB8AC3E}">
        <p14:creationId xmlns:p14="http://schemas.microsoft.com/office/powerpoint/2010/main" val="3450139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229F8-0706-904F-AAF2-5AC71B4F6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Growth Across All Programs Led to Fall 2021 Enrollment Record – 1,468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9797E755-B391-D54E-99B7-AF178A5219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0054278"/>
              </p:ext>
            </p:extLst>
          </p:nvPr>
        </p:nvGraphicFramePr>
        <p:xfrm>
          <a:off x="257132" y="2129473"/>
          <a:ext cx="5791200" cy="3146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8CFBC7ED-F0AC-CF44-81EC-A417582A5E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84826"/>
              </p:ext>
            </p:extLst>
          </p:nvPr>
        </p:nvGraphicFramePr>
        <p:xfrm>
          <a:off x="6232898" y="1910264"/>
          <a:ext cx="2537012" cy="358528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68506">
                  <a:extLst>
                    <a:ext uri="{9D8B030D-6E8A-4147-A177-3AD203B41FA5}">
                      <a16:colId xmlns:a16="http://schemas.microsoft.com/office/drawing/2014/main" val="4149991649"/>
                    </a:ext>
                  </a:extLst>
                </a:gridCol>
                <a:gridCol w="1268506">
                  <a:extLst>
                    <a:ext uri="{9D8B030D-6E8A-4147-A177-3AD203B41FA5}">
                      <a16:colId xmlns:a16="http://schemas.microsoft.com/office/drawing/2014/main" val="3397978462"/>
                    </a:ext>
                  </a:extLst>
                </a:gridCol>
              </a:tblGrid>
              <a:tr h="375324">
                <a:tc>
                  <a:txBody>
                    <a:bodyPr/>
                    <a:lstStyle/>
                    <a:p>
                      <a:r>
                        <a:rPr lang="en-US" dirty="0"/>
                        <a:t>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Growth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7795"/>
                  </a:ext>
                </a:extLst>
              </a:tr>
              <a:tr h="528195">
                <a:tc>
                  <a:txBody>
                    <a:bodyPr/>
                    <a:lstStyle/>
                    <a:p>
                      <a:r>
                        <a:rPr lang="en-US" dirty="0"/>
                        <a:t>BS/IS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3033468"/>
                  </a:ext>
                </a:extLst>
              </a:tr>
              <a:tr h="528195">
                <a:tc>
                  <a:txBody>
                    <a:bodyPr/>
                    <a:lstStyle/>
                    <a:p>
                      <a:r>
                        <a:rPr lang="en-US" dirty="0"/>
                        <a:t>MS/IM 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+139%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55980"/>
                  </a:ext>
                </a:extLst>
              </a:tr>
              <a:tr h="375324">
                <a:tc>
                  <a:txBody>
                    <a:bodyPr/>
                    <a:lstStyle/>
                    <a:p>
                      <a:r>
                        <a:rPr lang="en-US" dirty="0"/>
                        <a:t>PhD in 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025839"/>
                  </a:ext>
                </a:extLst>
              </a:tr>
              <a:tr h="528195">
                <a:tc>
                  <a:txBody>
                    <a:bodyPr/>
                    <a:lstStyle/>
                    <a:p>
                      <a:r>
                        <a:rPr lang="en-US" dirty="0"/>
                        <a:t>MS/LIS (online)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+10%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865769"/>
                  </a:ext>
                </a:extLst>
              </a:tr>
              <a:tr h="528195">
                <a:tc>
                  <a:txBody>
                    <a:bodyPr/>
                    <a:lstStyle/>
                    <a:p>
                      <a:r>
                        <a:rPr lang="en-US" dirty="0"/>
                        <a:t>MS/LIS </a:t>
                      </a:r>
                    </a:p>
                    <a:p>
                      <a:r>
                        <a:rPr lang="en-US" dirty="0"/>
                        <a:t>(on-campus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+2%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5016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8995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55ECD1A-E282-A648-998C-71960B47B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05" r="-4" b="18002"/>
          <a:stretch/>
        </p:blipFill>
        <p:spPr>
          <a:xfrm>
            <a:off x="4641827" y="0"/>
            <a:ext cx="4502173" cy="3448209"/>
          </a:xfrm>
          <a:custGeom>
            <a:avLst/>
            <a:gdLst/>
            <a:ahLst/>
            <a:cxnLst/>
            <a:rect l="l" t="t" r="r" b="b"/>
            <a:pathLst>
              <a:path w="4502173" h="3448219">
                <a:moveTo>
                  <a:pt x="205627" y="0"/>
                </a:moveTo>
                <a:lnTo>
                  <a:pt x="4502173" y="0"/>
                </a:lnTo>
                <a:lnTo>
                  <a:pt x="4502173" y="2368934"/>
                </a:lnTo>
                <a:lnTo>
                  <a:pt x="4365663" y="2551486"/>
                </a:lnTo>
                <a:cubicBezTo>
                  <a:pt x="3913696" y="3099144"/>
                  <a:pt x="3229704" y="3448219"/>
                  <a:pt x="2464181" y="3448219"/>
                </a:cubicBezTo>
                <a:cubicBezTo>
                  <a:pt x="1103251" y="3448219"/>
                  <a:pt x="0" y="2344968"/>
                  <a:pt x="0" y="984038"/>
                </a:cubicBezTo>
                <a:cubicBezTo>
                  <a:pt x="0" y="643806"/>
                  <a:pt x="68954" y="319678"/>
                  <a:pt x="193648" y="24867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A2439D-0D95-9C4F-A614-5FA1B013A2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5" r="-5" b="15401"/>
          <a:stretch/>
        </p:blipFill>
        <p:spPr>
          <a:xfrm>
            <a:off x="5720825" y="3448209"/>
            <a:ext cx="3423175" cy="2775859"/>
          </a:xfrm>
          <a:custGeom>
            <a:avLst/>
            <a:gdLst/>
            <a:ahLst/>
            <a:cxnLst/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D03CBC-E602-A64B-A249-B3A5ECC3BF62}"/>
              </a:ext>
            </a:extLst>
          </p:cNvPr>
          <p:cNvSpPr/>
          <p:nvPr/>
        </p:nvSpPr>
        <p:spPr>
          <a:xfrm>
            <a:off x="348069" y="2250815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u="sng" dirty="0" err="1">
                <a:solidFill>
                  <a:schemeClr val="bg1"/>
                </a:solidFill>
              </a:rPr>
              <a:t>iSchool</a:t>
            </a:r>
            <a:r>
              <a:rPr lang="en-US" sz="2400" b="1" u="sng" dirty="0">
                <a:solidFill>
                  <a:schemeClr val="bg1"/>
                </a:solidFill>
              </a:rPr>
              <a:t> Career Services Staff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Rebecca Hodson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Assistant Director of Career Services</a:t>
            </a:r>
          </a:p>
          <a:p>
            <a:pPr lvl="1"/>
            <a:endParaRPr lang="en-US" sz="2000" b="1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Michele Plante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</a:rPr>
              <a:t>Assistant Director or Employer Relations</a:t>
            </a:r>
          </a:p>
        </p:txBody>
      </p:sp>
    </p:spTree>
    <p:extLst>
      <p:ext uri="{BB962C8B-B14F-4D97-AF65-F5344CB8AC3E}">
        <p14:creationId xmlns:p14="http://schemas.microsoft.com/office/powerpoint/2010/main" val="1642407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BAE00F-EC43-FB45-9988-3AE5A3E320A2}"/>
              </a:ext>
            </a:extLst>
          </p:cNvPr>
          <p:cNvSpPr txBox="1"/>
          <p:nvPr/>
        </p:nvSpPr>
        <p:spPr>
          <a:xfrm>
            <a:off x="2073728" y="244929"/>
            <a:ext cx="5633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ACADEMIC AFFAIRS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F8C707-5CF2-5E47-A14E-9325AD4B2505}"/>
              </a:ext>
            </a:extLst>
          </p:cNvPr>
          <p:cNvSpPr/>
          <p:nvPr/>
        </p:nvSpPr>
        <p:spPr>
          <a:xfrm>
            <a:off x="3641272" y="1014370"/>
            <a:ext cx="5633357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Leads the development of new academic programs and delivery methods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Oversees course and curriculum development in collaboration with Program Directors and program committees. </a:t>
            </a:r>
          </a:p>
          <a:p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Represents the School’s academic and teaching efforts within the University and externally.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bg1"/>
                </a:solidFill>
              </a:rPr>
              <a:t>Includes Student Affairs: Advising, career services, and co-curricular learning for Master’s, Undergraduate, and PhD degrees</a:t>
            </a:r>
            <a:endParaRPr lang="en-US" sz="2200" b="1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824CA4-11F7-674D-8D7C-51B507264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14529"/>
          <a:stretch/>
        </p:blipFill>
        <p:spPr>
          <a:xfrm>
            <a:off x="0" y="629650"/>
            <a:ext cx="1763486" cy="1507228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50AA4C10-C027-9147-A228-08CD84DD9B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79" r="-2" b="23106"/>
          <a:stretch/>
        </p:blipFill>
        <p:spPr>
          <a:xfrm>
            <a:off x="1763486" y="1601113"/>
            <a:ext cx="1997861" cy="1364817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687A8A-4247-E341-A7BA-64BAFB0AD4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94" r="2" b="21347"/>
          <a:stretch/>
        </p:blipFill>
        <p:spPr>
          <a:xfrm>
            <a:off x="0" y="2415007"/>
            <a:ext cx="2007897" cy="1386667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583491-0B14-0F4B-8435-BFC8F05C6F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4" r="20554"/>
          <a:stretch/>
        </p:blipFill>
        <p:spPr>
          <a:xfrm>
            <a:off x="2131142" y="3318306"/>
            <a:ext cx="1526140" cy="2175779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8B42043-B0E6-EB4B-A222-934EDE22B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 t="1870" b="1870"/>
          <a:stretch/>
        </p:blipFill>
        <p:spPr bwMode="auto">
          <a:xfrm>
            <a:off x="133281" y="4101612"/>
            <a:ext cx="1997861" cy="1923143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876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6F97C-2887-0A4D-85B2-020FCCEE0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Graduate Admissions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7352-CE6B-8443-8798-779D12E24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16" y="1488671"/>
            <a:ext cx="7779905" cy="4067559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b="1" dirty="0">
                <a:solidFill>
                  <a:schemeClr val="tx1"/>
                </a:solidFill>
              </a:rPr>
              <a:t>Requirements: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Bachelors Degree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GRE or GMAT are optional</a:t>
            </a:r>
          </a:p>
          <a:p>
            <a:pPr marL="0" indent="0">
              <a:buNone/>
              <a:defRPr/>
            </a:pPr>
            <a:r>
              <a:rPr lang="en-US" b="1" dirty="0">
                <a:solidFill>
                  <a:schemeClr val="tx1"/>
                </a:solidFill>
                <a:cs typeface="Calibri"/>
              </a:rPr>
              <a:t>Fall 2022 Admissions Cycle:</a:t>
            </a:r>
          </a:p>
          <a:p>
            <a:pPr marL="173736" indent="-173736">
              <a:buFont typeface="Arial,Sans-Serif"/>
              <a:buChar char="•"/>
              <a:defRPr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Application portal opened: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August 1, 2021</a:t>
            </a:r>
            <a:endParaRPr lang="en-US" dirty="0">
              <a:solidFill>
                <a:schemeClr val="tx1"/>
              </a:solidFill>
              <a:ea typeface="+mn-lt"/>
              <a:cs typeface="+mn-lt"/>
            </a:endParaRPr>
          </a:p>
          <a:p>
            <a:pPr marL="173736" indent="-173736">
              <a:buFont typeface="Arial,Sans-Serif"/>
              <a:buChar char="•"/>
              <a:defRPr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Final application deadline: 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January 15, 2022</a:t>
            </a:r>
          </a:p>
          <a:p>
            <a:pPr marL="173736" indent="-173736">
              <a:buFont typeface="Arial,Sans-Serif"/>
              <a:buChar char="•"/>
              <a:defRPr/>
            </a:pPr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Decision notification date:</a:t>
            </a: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 March 16, 2022</a:t>
            </a:r>
          </a:p>
          <a:p>
            <a:pPr marL="0" indent="0">
              <a:buNone/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Clipboard Partially Checked with solid fill">
            <a:extLst>
              <a:ext uri="{FF2B5EF4-FFF2-40B4-BE49-F238E27FC236}">
                <a16:creationId xmlns:a16="http://schemas.microsoft.com/office/drawing/2014/main" id="{FC82A9AF-E789-8C42-8328-D4A9ADEA3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24847" y="1301770"/>
            <a:ext cx="2199574" cy="219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990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6E99D-7C80-D940-99BD-2A76243F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1173D-95C5-D142-9EFE-1BB8FE601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4678359" cy="4226383"/>
          </a:xfrm>
        </p:spPr>
        <p:txBody>
          <a:bodyPr>
            <a:normAutofit fontScale="92500" lnSpcReduction="10000"/>
          </a:bodyPr>
          <a:lstStyle/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Graduate College Application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Personal Statement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Resume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Transcripts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3 Letters of Recommendation</a:t>
            </a:r>
          </a:p>
          <a:p>
            <a:pPr marL="171450" lvl="0" indent="-171450"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tx1"/>
                </a:solidFill>
              </a:rPr>
              <a:t>English Proficiency Scores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TOEFL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IELTS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</a:rPr>
              <a:t>Duolingo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" name="Graphic 4" descr="Address Book with solid fill">
            <a:extLst>
              <a:ext uri="{FF2B5EF4-FFF2-40B4-BE49-F238E27FC236}">
                <a16:creationId xmlns:a16="http://schemas.microsoft.com/office/drawing/2014/main" id="{646F455B-88FC-6B47-8373-1797AE12F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447" y="1690689"/>
            <a:ext cx="3625702" cy="362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88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1B3F34D-7F8F-BA4F-8F52-52315CBD6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206375"/>
            <a:ext cx="8326437" cy="857250"/>
          </a:xfrm>
        </p:spPr>
        <p:txBody>
          <a:bodyPr/>
          <a:lstStyle/>
          <a:p>
            <a:r>
              <a:rPr lang="en-US" dirty="0"/>
              <a:t>International Applicants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89210A-FE59-B24B-8D08-719E1DE1D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289" y="1315808"/>
            <a:ext cx="8326437" cy="422638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b="1" dirty="0">
                <a:solidFill>
                  <a:schemeClr val="tx1"/>
                </a:solidFill>
              </a:rPr>
              <a:t>International Applicants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$90.00 application fee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Proof of funding documentation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Provide evidence of English proficiency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chemeClr val="tx1"/>
                </a:solidFill>
              </a:rPr>
              <a:t>Must meet minimum requirements based on their country of origin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Graphic 2" descr="Earth globe: Asia and Australia with solid fill">
            <a:extLst>
              <a:ext uri="{FF2B5EF4-FFF2-40B4-BE49-F238E27FC236}">
                <a16:creationId xmlns:a16="http://schemas.microsoft.com/office/drawing/2014/main" id="{0BD64144-B3BA-1E4A-AFF3-B18CD8B0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4759" y="914768"/>
            <a:ext cx="2668403" cy="266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1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FBC2A-4199-EF46-909A-889B98C4A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English Placement Tests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CDEB4-1F81-C840-B686-9041E324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1" y="1690690"/>
            <a:ext cx="4976071" cy="4226383"/>
          </a:xfrm>
        </p:spPr>
        <p:txBody>
          <a:bodyPr/>
          <a:lstStyle/>
          <a:p>
            <a:pPr marL="173736" indent="-173736">
              <a:lnSpc>
                <a:spcPct val="110000"/>
              </a:lnSpc>
              <a:defRPr/>
            </a:pPr>
            <a:r>
              <a:rPr lang="en-US" b="1" dirty="0">
                <a:solidFill>
                  <a:schemeClr val="tx1"/>
                </a:solidFill>
              </a:rPr>
              <a:t>TOEFL: </a:t>
            </a:r>
            <a:r>
              <a:rPr lang="en-US" dirty="0">
                <a:solidFill>
                  <a:schemeClr val="tx1"/>
                </a:solidFill>
              </a:rPr>
              <a:t>minimum of 104 or higher (at least a 25 in each section)</a:t>
            </a:r>
          </a:p>
          <a:p>
            <a:pPr marL="173736" indent="-173736">
              <a:lnSpc>
                <a:spcPct val="110000"/>
              </a:lnSpc>
              <a:defRPr/>
            </a:pPr>
            <a:r>
              <a:rPr lang="en-US" b="1" dirty="0">
                <a:solidFill>
                  <a:schemeClr val="tx1"/>
                </a:solidFill>
              </a:rPr>
              <a:t>IELTS: </a:t>
            </a:r>
            <a:r>
              <a:rPr lang="en-US" dirty="0">
                <a:solidFill>
                  <a:schemeClr val="tx1"/>
                </a:solidFill>
              </a:rPr>
              <a:t>minimum score of 7.5 in each section</a:t>
            </a:r>
          </a:p>
          <a:p>
            <a:pPr marL="173736" indent="-173736">
              <a:lnSpc>
                <a:spcPct val="110000"/>
              </a:lnSpc>
              <a:defRPr/>
            </a:pPr>
            <a:r>
              <a:rPr lang="en-US" b="1" dirty="0">
                <a:solidFill>
                  <a:schemeClr val="tx1"/>
                </a:solidFill>
              </a:rPr>
              <a:t>Duolingo English Test: </a:t>
            </a:r>
            <a:r>
              <a:rPr lang="en-US" dirty="0">
                <a:solidFill>
                  <a:schemeClr val="tx1"/>
                </a:solidFill>
              </a:rPr>
              <a:t>minimum score of 105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Test - Free education icons">
            <a:extLst>
              <a:ext uri="{FF2B5EF4-FFF2-40B4-BE49-F238E27FC236}">
                <a16:creationId xmlns:a16="http://schemas.microsoft.com/office/drawing/2014/main" id="{555E8C4A-EA7B-2940-BD2B-020D02451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840" y="2485444"/>
            <a:ext cx="2349500" cy="234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33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DBBCB-D6D6-B944-9635-041D516FF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20942-C524-2745-AA7D-4CC6501A2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780" y="1520512"/>
            <a:ext cx="8326437" cy="4226383"/>
          </a:xfrm>
        </p:spPr>
        <p:txBody>
          <a:bodyPr>
            <a:normAutofit fontScale="85000" lnSpcReduction="10000"/>
          </a:bodyPr>
          <a:lstStyle/>
          <a:p>
            <a:pPr marL="173736" lvl="0" indent="-173736">
              <a:lnSpc>
                <a:spcPct val="110000"/>
              </a:lnSpc>
              <a:defRPr/>
            </a:pPr>
            <a:r>
              <a:rPr lang="en-US" altLang="x-none" sz="2900" dirty="0">
                <a:solidFill>
                  <a:schemeClr val="tx1"/>
                </a:solidFill>
              </a:rPr>
              <a:t>750-1,000 words</a:t>
            </a:r>
          </a:p>
          <a:p>
            <a:pPr marL="173736" lvl="0" indent="-173736">
              <a:lnSpc>
                <a:spcPct val="110000"/>
              </a:lnSpc>
              <a:defRPr/>
            </a:pPr>
            <a:r>
              <a:rPr lang="en-US" altLang="x-none" sz="2900" dirty="0">
                <a:solidFill>
                  <a:schemeClr val="tx1"/>
                </a:solidFill>
              </a:rPr>
              <a:t>12pt. Arial font</a:t>
            </a:r>
          </a:p>
          <a:p>
            <a:pPr marL="173736" lvl="0" indent="-173736">
              <a:lnSpc>
                <a:spcPct val="110000"/>
              </a:lnSpc>
              <a:defRPr/>
            </a:pPr>
            <a:r>
              <a:rPr lang="en-US" altLang="x-none" sz="2900" dirty="0">
                <a:solidFill>
                  <a:schemeClr val="tx1"/>
                </a:solidFill>
              </a:rPr>
              <a:t>Single spaced</a:t>
            </a:r>
          </a:p>
          <a:p>
            <a:pPr marL="173736" lvl="0" indent="-173736">
              <a:lnSpc>
                <a:spcPct val="110000"/>
              </a:lnSpc>
              <a:defRPr/>
            </a:pPr>
            <a:r>
              <a:rPr lang="en-US" altLang="x-none" sz="2900" dirty="0">
                <a:solidFill>
                  <a:schemeClr val="tx1"/>
                </a:solidFill>
              </a:rPr>
              <a:t>Should discuss the applicant's objectives for this degree, including:</a:t>
            </a:r>
          </a:p>
          <a:p>
            <a:pPr marL="0" lvl="0" indent="0">
              <a:lnSpc>
                <a:spcPct val="110000"/>
              </a:lnSpc>
              <a:buNone/>
            </a:pPr>
            <a:endParaRPr lang="en-US" altLang="x-none" sz="21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576072" lvl="0" indent="-173736">
              <a:lnSpc>
                <a:spcPct val="110000"/>
              </a:lnSpc>
              <a:buFont typeface="+mj-lt"/>
              <a:buAutoNum type="arabicPeriod"/>
            </a:pP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How the applicant's </a:t>
            </a:r>
            <a:r>
              <a:rPr lang="en-US" altLang="x-none" sz="2200" b="1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educational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 background, </a:t>
            </a:r>
            <a:r>
              <a:rPr lang="en-US" altLang="x-none" sz="2200" b="1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work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 experience, and other </a:t>
            </a:r>
            <a:r>
              <a:rPr lang="en-US" altLang="x-none" sz="2200" b="1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relevant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 experience will contribute to their experience at the </a:t>
            </a:r>
            <a:r>
              <a:rPr lang="en-US" altLang="x-none" sz="2200" dirty="0" err="1">
                <a:solidFill>
                  <a:schemeClr val="tx1"/>
                </a:solidFill>
                <a:ea typeface="Arial Hebrew" charset="-79"/>
                <a:cs typeface="Arial Hebrew" charset="-79"/>
              </a:rPr>
              <a:t>iSchool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.</a:t>
            </a:r>
            <a:b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</a:br>
            <a:endParaRPr lang="en-US" altLang="x-none" sz="2200" dirty="0">
              <a:solidFill>
                <a:schemeClr val="tx1"/>
              </a:solidFill>
              <a:ea typeface="Arial Hebrew" charset="-79"/>
              <a:cs typeface="Arial Hebrew" charset="-79"/>
            </a:endParaRPr>
          </a:p>
          <a:p>
            <a:pPr marL="576072" lvl="0" indent="-173736">
              <a:lnSpc>
                <a:spcPct val="110000"/>
              </a:lnSpc>
              <a:buFont typeface="+mj-lt"/>
              <a:buAutoNum type="arabicPeriod"/>
            </a:pP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How attending the </a:t>
            </a:r>
            <a:r>
              <a:rPr lang="en-US" altLang="x-none" sz="2200" dirty="0" err="1">
                <a:solidFill>
                  <a:schemeClr val="tx1"/>
                </a:solidFill>
                <a:ea typeface="Arial Hebrew" charset="-79"/>
                <a:cs typeface="Arial Hebrew" charset="-79"/>
              </a:rPr>
              <a:t>iSchool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 will </a:t>
            </a:r>
            <a:r>
              <a:rPr lang="en-US" altLang="x-none" sz="2200" b="1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assist</a:t>
            </a:r>
            <a:r>
              <a:rPr lang="en-US" altLang="x-none" sz="22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 the applicant in achieving their goals</a:t>
            </a:r>
            <a:r>
              <a:rPr lang="en-US" altLang="x-none" sz="2100" dirty="0">
                <a:solidFill>
                  <a:schemeClr val="tx1"/>
                </a:solidFill>
                <a:ea typeface="Arial Hebrew" charset="-79"/>
                <a:cs typeface="Arial Hebrew" charset="-79"/>
              </a:rPr>
              <a:t>.</a:t>
            </a:r>
          </a:p>
          <a:p>
            <a:pPr marL="0" lvl="0" indent="0">
              <a:lnSpc>
                <a:spcPct val="80000"/>
              </a:lnSpc>
              <a:buNone/>
            </a:pPr>
            <a:endParaRPr lang="en-US" altLang="x-none" sz="1600" dirty="0">
              <a:solidFill>
                <a:schemeClr val="tx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Graphic 4" descr="Document with solid fill">
            <a:extLst>
              <a:ext uri="{FF2B5EF4-FFF2-40B4-BE49-F238E27FC236}">
                <a16:creationId xmlns:a16="http://schemas.microsoft.com/office/drawing/2014/main" id="{6B1D00CB-9EEB-5749-918E-F498A506F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8808" y="79689"/>
            <a:ext cx="2838893" cy="283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80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CAA69-7802-1D44-AE36-A3C21AD0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Letters of Recommendation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D38D-2E1B-BB47-8CE6-7BAD8FD2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2" y="1690690"/>
            <a:ext cx="5156824" cy="4226383"/>
          </a:xfrm>
        </p:spPr>
        <p:txBody>
          <a:bodyPr>
            <a:normAutofit fontScale="77500" lnSpcReduction="20000"/>
          </a:bodyPr>
          <a:lstStyle/>
          <a:p>
            <a:pPr marL="173736" indent="-173736">
              <a:lnSpc>
                <a:spcPct val="11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Written by previous instructors or supervisors </a:t>
            </a:r>
          </a:p>
          <a:p>
            <a:pPr marL="576072" lvl="1" indent="-173736">
              <a:lnSpc>
                <a:spcPct val="90000"/>
              </a:lnSpc>
              <a:buFont typeface="Courier New" panose="02070309020205020404" pitchFamily="49" charset="0"/>
              <a:buChar char="o"/>
              <a:defRPr/>
            </a:pPr>
            <a:r>
              <a:rPr lang="en-US" dirty="0">
                <a:solidFill>
                  <a:schemeClr val="tx1"/>
                </a:solidFill>
              </a:rPr>
              <a:t>If you completed a degree in four years or less, at least one letter should be from a previous instructor</a:t>
            </a:r>
          </a:p>
          <a:p>
            <a:pPr marL="173736" indent="-173736">
              <a:lnSpc>
                <a:spcPct val="11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Speak to your success as a student and your aptitude for success in graduate coursework</a:t>
            </a:r>
          </a:p>
          <a:p>
            <a:pPr marL="173736" indent="-173736">
              <a:lnSpc>
                <a:spcPct val="110000"/>
              </a:lnSpc>
              <a:defRPr/>
            </a:pPr>
            <a:r>
              <a:rPr lang="en-US" dirty="0">
                <a:solidFill>
                  <a:schemeClr val="tx1"/>
                </a:solidFill>
              </a:rPr>
              <a:t>Highlight your skills, abilities, passion, and fit in the information professions</a:t>
            </a:r>
          </a:p>
        </p:txBody>
      </p:sp>
      <p:pic>
        <p:nvPicPr>
          <p:cNvPr id="11" name="Graphic 10" descr="Map with pin with solid fill">
            <a:extLst>
              <a:ext uri="{FF2B5EF4-FFF2-40B4-BE49-F238E27FC236}">
                <a16:creationId xmlns:a16="http://schemas.microsoft.com/office/drawing/2014/main" id="{5331A192-559D-2545-AA74-772368C0F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1990" y="1222801"/>
            <a:ext cx="2690037" cy="2690037"/>
          </a:xfrm>
          <a:prstGeom prst="rect">
            <a:avLst/>
          </a:prstGeom>
        </p:spPr>
      </p:pic>
      <p:pic>
        <p:nvPicPr>
          <p:cNvPr id="13" name="Graphic 12" descr="Map compass with solid fill">
            <a:extLst>
              <a:ext uri="{FF2B5EF4-FFF2-40B4-BE49-F238E27FC236}">
                <a16:creationId xmlns:a16="http://schemas.microsoft.com/office/drawing/2014/main" id="{524AC1C4-65D4-D94A-9630-F34C88A675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5738" y="3732084"/>
            <a:ext cx="1573619" cy="157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411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DB7C1-33D5-B54C-B0D9-91734AC3A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Tuition and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94DB2-E81F-B146-BFB3-2CBA6EF65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9456" y="1690689"/>
            <a:ext cx="5571494" cy="4226383"/>
          </a:xfrm>
        </p:spPr>
        <p:txBody>
          <a:bodyPr>
            <a:normAutofit fontScale="92500" lnSpcReduction="20000"/>
          </a:bodyPr>
          <a:lstStyle/>
          <a:p>
            <a:pPr marL="173736" lvl="0" indent="173736"/>
            <a:r>
              <a:rPr lang="en-US" sz="2800" b="1" dirty="0">
                <a:solidFill>
                  <a:prstClr val="black"/>
                </a:solidFill>
              </a:rPr>
              <a:t>Graduate Hourly Positions 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Available through the </a:t>
            </a:r>
            <a:r>
              <a:rPr lang="en-US" sz="2400" dirty="0" err="1">
                <a:solidFill>
                  <a:prstClr val="black"/>
                </a:solidFill>
              </a:rPr>
              <a:t>iSchool</a:t>
            </a:r>
            <a:r>
              <a:rPr lang="en-US" sz="2400" dirty="0">
                <a:solidFill>
                  <a:prstClr val="black"/>
                </a:solidFill>
              </a:rPr>
              <a:t>, University Library, and various units across campus</a:t>
            </a:r>
          </a:p>
          <a:p>
            <a:pPr marL="173736" lvl="1" indent="173736">
              <a:buFont typeface="Arial"/>
              <a:buChar char="•"/>
            </a:pPr>
            <a:r>
              <a:rPr lang="en-US" b="1" dirty="0" err="1">
                <a:solidFill>
                  <a:prstClr val="black"/>
                </a:solidFill>
              </a:rPr>
              <a:t>iSchool</a:t>
            </a:r>
            <a:r>
              <a:rPr lang="en-US" b="1" dirty="0">
                <a:solidFill>
                  <a:prstClr val="black"/>
                </a:solidFill>
              </a:rPr>
              <a:t> Scholarships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Incoming MS/IM students are evaluated through their application for funding for their first semester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Criteria that are considered include merit, need, and diversity</a:t>
            </a:r>
          </a:p>
          <a:p>
            <a:pPr marL="173736" lvl="1" indent="173736">
              <a:buFont typeface="Arial"/>
              <a:buChar char="•"/>
            </a:pPr>
            <a:r>
              <a:rPr lang="en-US" b="1" dirty="0">
                <a:solidFill>
                  <a:prstClr val="black"/>
                </a:solidFill>
              </a:rPr>
              <a:t>External Funding  Opportunities</a:t>
            </a:r>
          </a:p>
          <a:p>
            <a:pPr marL="173736" lvl="1" indent="173736">
              <a:buFont typeface="Arial"/>
              <a:buChar char="•"/>
            </a:pPr>
            <a:r>
              <a:rPr lang="en-US" b="1" dirty="0">
                <a:solidFill>
                  <a:prstClr val="black"/>
                </a:solidFill>
              </a:rPr>
              <a:t>Financial Aid – Student Loans*</a:t>
            </a:r>
          </a:p>
          <a:p>
            <a:pPr marL="576072" lvl="1" indent="-173736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prstClr val="black"/>
                </a:solidFill>
              </a:rPr>
              <a:t>*Available to US citizens only </a:t>
            </a:r>
          </a:p>
        </p:txBody>
      </p:sp>
      <p:pic>
        <p:nvPicPr>
          <p:cNvPr id="5" name="Graphic 4" descr="Money with solid fill">
            <a:extLst>
              <a:ext uri="{FF2B5EF4-FFF2-40B4-BE49-F238E27FC236}">
                <a16:creationId xmlns:a16="http://schemas.microsoft.com/office/drawing/2014/main" id="{61AD7E03-9389-074D-847D-F632542C0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70967" y="2259306"/>
            <a:ext cx="2339387" cy="23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45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4C9A6-3B82-9E4B-8C00-BE103D469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8" y="104866"/>
            <a:ext cx="8335514" cy="1352021"/>
          </a:xfrm>
        </p:spPr>
        <p:txBody>
          <a:bodyPr>
            <a:normAutofit fontScale="90000"/>
          </a:bodyPr>
          <a:lstStyle/>
          <a:p>
            <a:r>
              <a:rPr lang="en-US" dirty="0"/>
              <a:t>5 Ways to Standout in the Graduate Application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5896C-A0BA-4043-A5FB-45B69345E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2" y="1690690"/>
            <a:ext cx="4880378" cy="4226383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Know Your Self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 a Deep Dive into Programs of Interest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Compelling and Authentic Narrative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Work Ahead + Ask for feedback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Feature Strengths + Acknowledge Growth Areas/Challenges </a:t>
            </a:r>
          </a:p>
        </p:txBody>
      </p:sp>
      <p:pic>
        <p:nvPicPr>
          <p:cNvPr id="8" name="Graphic 7" descr="Group success with solid fill">
            <a:extLst>
              <a:ext uri="{FF2B5EF4-FFF2-40B4-BE49-F238E27FC236}">
                <a16:creationId xmlns:a16="http://schemas.microsoft.com/office/drawing/2014/main" id="{F65DDEC4-F920-B147-9705-30285365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0643" y="1690690"/>
            <a:ext cx="3572426" cy="35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35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91370-A60C-DB43-99A3-8823132E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Spring 2022 Enrollment – 1,379 </a:t>
            </a:r>
            <a:br>
              <a:rPr lang="en-US" dirty="0"/>
            </a:br>
            <a:r>
              <a:rPr lang="en-US" dirty="0"/>
              <a:t>New Spring 2022 Record 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670D6B3-6C72-9E44-9CA4-BC142633E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0381930"/>
              </p:ext>
            </p:extLst>
          </p:nvPr>
        </p:nvGraphicFramePr>
        <p:xfrm>
          <a:off x="0" y="1733331"/>
          <a:ext cx="6666650" cy="4178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DFBBE4-5285-F845-8C29-42205F7A0006}"/>
              </a:ext>
            </a:extLst>
          </p:cNvPr>
          <p:cNvSpPr txBox="1"/>
          <p:nvPr/>
        </p:nvSpPr>
        <p:spPr>
          <a:xfrm>
            <a:off x="6804873" y="2073348"/>
            <a:ext cx="2019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25% Overall Enrollment Growth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1D9A55-4FFF-AD4F-9903-6BACF8018968}"/>
              </a:ext>
            </a:extLst>
          </p:cNvPr>
          <p:cNvSpPr txBox="1"/>
          <p:nvPr/>
        </p:nvSpPr>
        <p:spPr>
          <a:xfrm>
            <a:off x="6804873" y="2801565"/>
            <a:ext cx="218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88% Growth, BS/IS</a:t>
            </a:r>
          </a:p>
          <a:p>
            <a:r>
              <a:rPr lang="en-US" b="1" dirty="0"/>
              <a:t>77% Growth, MS/IM </a:t>
            </a:r>
          </a:p>
        </p:txBody>
      </p:sp>
    </p:spTree>
    <p:extLst>
      <p:ext uri="{BB962C8B-B14F-4D97-AF65-F5344CB8AC3E}">
        <p14:creationId xmlns:p14="http://schemas.microsoft.com/office/powerpoint/2010/main" val="15420864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A4658-7483-744F-B75C-84E0701C8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with 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BF945-9DEA-B643-B726-42AF882B3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842" y="1690690"/>
            <a:ext cx="6337038" cy="42263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Website, </a:t>
            </a:r>
            <a:r>
              <a:rPr lang="en-US" dirty="0" err="1"/>
              <a:t>ischool.Illinois.edu</a:t>
            </a:r>
            <a:r>
              <a:rPr lang="en-US" dirty="0"/>
              <a:t>/visit</a:t>
            </a:r>
          </a:p>
          <a:p>
            <a:r>
              <a:rPr lang="en-US" dirty="0"/>
              <a:t>Attend a monthly information session</a:t>
            </a:r>
          </a:p>
          <a:p>
            <a:r>
              <a:rPr lang="en-US" dirty="0" err="1"/>
              <a:t>iSchool</a:t>
            </a:r>
            <a:r>
              <a:rPr lang="en-US" dirty="0"/>
              <a:t> Ambassadors</a:t>
            </a:r>
          </a:p>
          <a:p>
            <a:r>
              <a:rPr lang="en-US" dirty="0"/>
              <a:t>One on One virtual meeting</a:t>
            </a:r>
          </a:p>
          <a:p>
            <a:r>
              <a:rPr lang="en-US" dirty="0"/>
              <a:t>Complete our interest form, </a:t>
            </a:r>
            <a:r>
              <a:rPr lang="en-US" dirty="0">
                <a:hlinkClick r:id="rId2"/>
              </a:rPr>
              <a:t>https://ischool.illinois.edu/visit/request-information</a:t>
            </a:r>
            <a:endParaRPr lang="en-US" dirty="0"/>
          </a:p>
          <a:p>
            <a:endParaRPr lang="en-US" dirty="0"/>
          </a:p>
        </p:txBody>
      </p:sp>
      <p:pic>
        <p:nvPicPr>
          <p:cNvPr id="5" name="Graphic 4" descr="Social network outline">
            <a:extLst>
              <a:ext uri="{FF2B5EF4-FFF2-40B4-BE49-F238E27FC236}">
                <a16:creationId xmlns:a16="http://schemas.microsoft.com/office/drawing/2014/main" id="{EBE0488E-3D46-1B42-B327-C588F346A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44162" y="1690689"/>
            <a:ext cx="2535865" cy="253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5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39BC-4422-504F-AE76-9356D8ABE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EB97-EBC6-494C-AD3F-DDB851FE8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Meg Edwards, </a:t>
            </a:r>
            <a:r>
              <a:rPr lang="en-US" dirty="0">
                <a:hlinkClick r:id="rId2"/>
              </a:rPr>
              <a:t>mbedward@Illinois.edu</a:t>
            </a:r>
            <a:endParaRPr lang="en-US" dirty="0"/>
          </a:p>
          <a:p>
            <a:r>
              <a:rPr lang="en-US" dirty="0"/>
              <a:t>Moises Orozco Villicana, </a:t>
            </a:r>
            <a:r>
              <a:rPr lang="en-US" dirty="0">
                <a:hlinkClick r:id="rId3"/>
              </a:rPr>
              <a:t>orozco6@Illinois.edu</a:t>
            </a:r>
            <a:endParaRPr lang="en-US" dirty="0"/>
          </a:p>
          <a:p>
            <a:r>
              <a:rPr lang="en-US" dirty="0">
                <a:hlinkClick r:id="rId4"/>
              </a:rPr>
              <a:t>is-futurestudents@Illinois.edu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Ischool-apply@Illinois.edu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619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BCC39D-2AB1-1F44-B673-CC0E09B2FC0D}"/>
              </a:ext>
            </a:extLst>
          </p:cNvPr>
          <p:cNvSpPr txBox="1"/>
          <p:nvPr/>
        </p:nvSpPr>
        <p:spPr>
          <a:xfrm>
            <a:off x="750729" y="0"/>
            <a:ext cx="76425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iSCHOOL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GRADUATE DEGREE PROGRAMS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7473D00-5F51-C64D-B3CF-EC7D68E7EF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3288201"/>
              </p:ext>
            </p:extLst>
          </p:nvPr>
        </p:nvGraphicFramePr>
        <p:xfrm>
          <a:off x="294388" y="3759553"/>
          <a:ext cx="4916795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10A9E35D-D3C2-3944-B50D-78663E4F3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9996426"/>
              </p:ext>
            </p:extLst>
          </p:nvPr>
        </p:nvGraphicFramePr>
        <p:xfrm>
          <a:off x="294388" y="1687926"/>
          <a:ext cx="5710794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ABFA145-7457-C04E-A22D-3AD3FBE0C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6320"/>
              </p:ext>
            </p:extLst>
          </p:nvPr>
        </p:nvGraphicFramePr>
        <p:xfrm>
          <a:off x="248702" y="4861560"/>
          <a:ext cx="4121449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CA1AF8F-FB50-534D-B223-D7EF0A8B71BC}"/>
              </a:ext>
            </a:extLst>
          </p:cNvPr>
          <p:cNvSpPr/>
          <p:nvPr/>
        </p:nvSpPr>
        <p:spPr>
          <a:xfrm>
            <a:off x="1192052" y="2373820"/>
            <a:ext cx="4261757" cy="1203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6A19E1-49A7-A14E-B6B0-4248E41E9AB0}"/>
              </a:ext>
            </a:extLst>
          </p:cNvPr>
          <p:cNvSpPr txBox="1"/>
          <p:nvPr/>
        </p:nvSpPr>
        <p:spPr>
          <a:xfrm>
            <a:off x="1361807" y="2308581"/>
            <a:ext cx="42617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40 credit hours / ~ 10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2 required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18– 24 months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32 – 34 credits of electives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22C6DDE-66BF-BA4A-A516-EC86C90A9D9B}"/>
              </a:ext>
            </a:extLst>
          </p:cNvPr>
          <p:cNvSpPr/>
          <p:nvPr/>
        </p:nvSpPr>
        <p:spPr>
          <a:xfrm>
            <a:off x="1192052" y="4458394"/>
            <a:ext cx="4261757" cy="1203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093269-8F85-F949-929A-48D09CF60D7D}"/>
              </a:ext>
            </a:extLst>
          </p:cNvPr>
          <p:cNvSpPr txBox="1"/>
          <p:nvPr/>
        </p:nvSpPr>
        <p:spPr>
          <a:xfrm>
            <a:off x="1361807" y="4367399"/>
            <a:ext cx="426175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40 credit hours / ~ 10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3 required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18 - 24 months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28 credits of electives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861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BCC39D-2AB1-1F44-B673-CC0E09B2FC0D}"/>
              </a:ext>
            </a:extLst>
          </p:cNvPr>
          <p:cNvSpPr txBox="1"/>
          <p:nvPr/>
        </p:nvSpPr>
        <p:spPr>
          <a:xfrm>
            <a:off x="750729" y="0"/>
            <a:ext cx="76425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chemeClr val="bg1"/>
                </a:solidFill>
              </a:rPr>
              <a:t>iSCHOOL</a:t>
            </a:r>
            <a:r>
              <a:rPr lang="en-US" sz="4400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GRADUATE DEGREE PROGRAMS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E8F70C3E-DD8D-154B-AA92-667813BEC8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9442704"/>
              </p:ext>
            </p:extLst>
          </p:nvPr>
        </p:nvGraphicFramePr>
        <p:xfrm>
          <a:off x="248702" y="1734830"/>
          <a:ext cx="5802166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ABFA145-7457-C04E-A22D-3AD3FBE0CA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138560"/>
              </p:ext>
            </p:extLst>
          </p:nvPr>
        </p:nvGraphicFramePr>
        <p:xfrm>
          <a:off x="248702" y="3773848"/>
          <a:ext cx="4121449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BF4BA334-C36C-A243-82BA-9A4C46F85D53}"/>
              </a:ext>
            </a:extLst>
          </p:cNvPr>
          <p:cNvSpPr/>
          <p:nvPr/>
        </p:nvSpPr>
        <p:spPr>
          <a:xfrm>
            <a:off x="1192052" y="2373820"/>
            <a:ext cx="4261757" cy="1203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43EC74-B2D3-E842-805F-355DF5DA24C5}"/>
              </a:ext>
            </a:extLst>
          </p:cNvPr>
          <p:cNvSpPr txBox="1"/>
          <p:nvPr/>
        </p:nvSpPr>
        <p:spPr>
          <a:xfrm>
            <a:off x="1361807" y="2308581"/>
            <a:ext cx="42617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40 credit hours / ~ 10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1 required course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1 guided individual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24 months to complete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17756E-B41A-C144-B20A-F84DAF6EAA17}"/>
              </a:ext>
            </a:extLst>
          </p:cNvPr>
          <p:cNvSpPr/>
          <p:nvPr/>
        </p:nvSpPr>
        <p:spPr>
          <a:xfrm>
            <a:off x="1192052" y="4458394"/>
            <a:ext cx="4261757" cy="120330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80F2C2-FD1C-4246-BDD4-370EA5C31C79}"/>
              </a:ext>
            </a:extLst>
          </p:cNvPr>
          <p:cNvSpPr txBox="1"/>
          <p:nvPr/>
        </p:nvSpPr>
        <p:spPr>
          <a:xfrm>
            <a:off x="1276929" y="4425043"/>
            <a:ext cx="426175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48 - 80 credit hours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3 required courses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Completion of dissertation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Up to 5 years of funding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1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EC242-2005-BA40-8F32-63EC221B9C8F}"/>
              </a:ext>
            </a:extLst>
          </p:cNvPr>
          <p:cNvSpPr txBox="1"/>
          <p:nvPr/>
        </p:nvSpPr>
        <p:spPr>
          <a:xfrm>
            <a:off x="2351315" y="473530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MS/LIS</a:t>
            </a:r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9F7CAFFE-F218-F049-A054-85D40AF88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080"/>
            <a:ext cx="9144000" cy="359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39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35FB9-6C6E-BD45-8109-B78E0D86DCC3}"/>
              </a:ext>
            </a:extLst>
          </p:cNvPr>
          <p:cNvSpPr txBox="1"/>
          <p:nvPr/>
        </p:nvSpPr>
        <p:spPr>
          <a:xfrm>
            <a:off x="2351314" y="277586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MS/LIS</a:t>
            </a:r>
          </a:p>
        </p:txBody>
      </p:sp>
      <p:pic>
        <p:nvPicPr>
          <p:cNvPr id="10" name="Picture 9" descr="A picture containing text, screenshot, businesscard&#10;&#10;Description automatically generated">
            <a:extLst>
              <a:ext uri="{FF2B5EF4-FFF2-40B4-BE49-F238E27FC236}">
                <a16:creationId xmlns:a16="http://schemas.microsoft.com/office/drawing/2014/main" id="{CBC2E2EE-57C3-CA4C-884D-9ECB8C7F7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92" y="1724136"/>
            <a:ext cx="3975100" cy="3860800"/>
          </a:xfrm>
          <a:prstGeom prst="rect">
            <a:avLst/>
          </a:prstGeom>
        </p:spPr>
      </p:pic>
      <p:pic>
        <p:nvPicPr>
          <p:cNvPr id="12" name="Picture 11" descr="Chart, pie chart&#10;&#10;Description automatically generated">
            <a:extLst>
              <a:ext uri="{FF2B5EF4-FFF2-40B4-BE49-F238E27FC236}">
                <a16:creationId xmlns:a16="http://schemas.microsoft.com/office/drawing/2014/main" id="{0333D77A-0E02-334D-B503-A7658760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79" y="2289286"/>
            <a:ext cx="4993821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615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435FB9-6C6E-BD45-8109-B78E0D86DCC3}"/>
              </a:ext>
            </a:extLst>
          </p:cNvPr>
          <p:cNvSpPr txBox="1"/>
          <p:nvPr/>
        </p:nvSpPr>
        <p:spPr>
          <a:xfrm>
            <a:off x="2351314" y="277586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MS/LIS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E515D251-49D5-BA41-A49A-D482B139A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4136"/>
            <a:ext cx="9144000" cy="44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3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DEC242-2005-BA40-8F32-63EC221B9C8F}"/>
              </a:ext>
            </a:extLst>
          </p:cNvPr>
          <p:cNvSpPr txBox="1"/>
          <p:nvPr/>
        </p:nvSpPr>
        <p:spPr>
          <a:xfrm>
            <a:off x="2351315" y="473530"/>
            <a:ext cx="47431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</a:rPr>
              <a:t>FIRST DESTINATION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</a:rPr>
              <a:t>MS/IM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63D61289-8743-4D48-9E6A-18B9A1D37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0080"/>
            <a:ext cx="9144000" cy="390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1016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Gies ppt 11-2020">
      <a:dk1>
        <a:srgbClr val="13284B"/>
      </a:dk1>
      <a:lt1>
        <a:sysClr val="window" lastClr="FFFFFF"/>
      </a:lt1>
      <a:dk2>
        <a:srgbClr val="12294B"/>
      </a:dk2>
      <a:lt2>
        <a:srgbClr val="EEECE1"/>
      </a:lt2>
      <a:accent1>
        <a:srgbClr val="1C58A7"/>
      </a:accent1>
      <a:accent2>
        <a:srgbClr val="FF552D"/>
      </a:accent2>
      <a:accent3>
        <a:srgbClr val="172948"/>
      </a:accent3>
      <a:accent4>
        <a:srgbClr val="8064A2"/>
      </a:accent4>
      <a:accent5>
        <a:srgbClr val="4BACC6"/>
      </a:accent5>
      <a:accent6>
        <a:srgbClr val="F6821D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64138D3A-1F86-7D43-8811-A4C28444AC0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85C90C0-2BF4-9F40-941B-175B139222EC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23300</TotalTime>
  <Words>875</Words>
  <Application>Microsoft Macintosh PowerPoint</Application>
  <PresentationFormat>On-screen Show (4:3)</PresentationFormat>
  <Paragraphs>206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Arial Hebrew</vt:lpstr>
      <vt:lpstr>Arial,Sans-Serif</vt:lpstr>
      <vt:lpstr>Calibri</vt:lpstr>
      <vt:lpstr>Courier New</vt:lpstr>
      <vt:lpstr>Office Theme</vt:lpstr>
      <vt:lpstr>Office Theme</vt:lpstr>
      <vt:lpstr>Office Theme</vt:lpstr>
      <vt:lpstr>Office Theme</vt:lpstr>
      <vt:lpstr>Welcome to the iSchool at Illinois  Meg Edwards, Assistant Dean for Student Affairs Dr. Moises Orozco Villicana, Director of Enrollment Management</vt:lpstr>
      <vt:lpstr>Growth Across All Programs Led to Fall 2021 Enrollment Record – 1,468</vt:lpstr>
      <vt:lpstr>Spring 2022 Enrollment – 1,379  New Spring 2022 Record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Graduate Admissions Overview</vt:lpstr>
      <vt:lpstr>Application Materials</vt:lpstr>
      <vt:lpstr>International Applicants </vt:lpstr>
      <vt:lpstr>English Placement Tests </vt:lpstr>
      <vt:lpstr>Personal Prompt</vt:lpstr>
      <vt:lpstr>Letters of Recommendation </vt:lpstr>
      <vt:lpstr>Tuition and Funding</vt:lpstr>
      <vt:lpstr>5 Ways to Standout in the Graduate Application Process</vt:lpstr>
      <vt:lpstr>Connect with us </vt:lpstr>
      <vt:lpstr>Contact Information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Pat Mayer</dc:creator>
  <cp:lastModifiedBy>Orozco Villicana, Moises</cp:lastModifiedBy>
  <cp:revision>132</cp:revision>
  <dcterms:created xsi:type="dcterms:W3CDTF">2021-04-15T21:05:05Z</dcterms:created>
  <dcterms:modified xsi:type="dcterms:W3CDTF">2022-01-05T15:57:33Z</dcterms:modified>
</cp:coreProperties>
</file>